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7" r:id="rId9"/>
    <p:sldId id="282" r:id="rId10"/>
    <p:sldId id="284" r:id="rId11"/>
    <p:sldId id="264" r:id="rId12"/>
    <p:sldId id="268" r:id="rId13"/>
    <p:sldId id="269" r:id="rId14"/>
    <p:sldId id="270" r:id="rId15"/>
    <p:sldId id="271" r:id="rId16"/>
    <p:sldId id="272" r:id="rId17"/>
    <p:sldId id="273" r:id="rId18"/>
    <p:sldId id="274" r:id="rId19"/>
    <p:sldId id="285" r:id="rId20"/>
    <p:sldId id="286" r:id="rId21"/>
    <p:sldId id="287" r:id="rId22"/>
    <p:sldId id="275" r:id="rId23"/>
    <p:sldId id="279" r:id="rId24"/>
  </p:sldIdLst>
  <p:sldSz cx="12192000" cy="6858000"/>
  <p:notesSz cx="6858000" cy="9144000"/>
  <p:embeddedFontLst>
    <p:embeddedFont>
      <p:font typeface="Lustria" panose="02000603060000020004" pitchFamily="2" charset="0"/>
      <p:regular r:id="rId26"/>
    </p:embeddedFont>
    <p:embeddedFont>
      <p:font typeface="Sorts Mill Goudy" panose="02000503000000000000" pitchFamily="2" charset="0"/>
      <p:regular r:id="rId27"/>
      <p: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gsBbNhxi28CutcbJRldr/+58L/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764"/>
    <a:srgbClr val="68C3D6"/>
    <a:srgbClr val="4256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60F98F-FD49-DD4B-A6B7-078E6B673EB0}" v="47" dt="2023-04-24T17:26:07.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49"/>
    <p:restoredTop sz="96327"/>
  </p:normalViewPr>
  <p:slideViewPr>
    <p:cSldViewPr snapToGrid="0">
      <p:cViewPr varScale="1">
        <p:scale>
          <a:sx n="128" d="100"/>
          <a:sy n="128"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7776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5176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0" name="Google Shape;3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1" name="Google Shape;3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6" name="Google Shape;36;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pubmed.ncbi.nlm.nih.gov/31701424/"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ubmed.ncbi.nlm.nih.gov/17541266/"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hyperlink" Target="https://www.ncbi.nlm.nih.gov/pmc/articles/PMC3921055/"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my.clevelandclinic.org/health/diseases/12120-hypothyroidism" TargetMode="External"/><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www.ncbi.nlm.nih.gov/pmc/articles/PMC3921055/" TargetMode="External"/><Relationship Id="rId5" Type="http://schemas.openxmlformats.org/officeDocument/2006/relationships/hyperlink" Target="https://pubmed.ncbi.nlm.nih.gov/17541266/" TargetMode="External"/><Relationship Id="rId4" Type="http://schemas.openxmlformats.org/officeDocument/2006/relationships/hyperlink" Target="https://pubmed.ncbi.nlm.nih.gov/3170142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8697"/>
            <a:ext cx="121920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9" name="Google Shape;89;p1"/>
          <p:cNvSpPr/>
          <p:nvPr/>
        </p:nvSpPr>
        <p:spPr>
          <a:xfrm rot="5400000" flipH="1">
            <a:off x="-1417539" y="1417538"/>
            <a:ext cx="6875819" cy="4040745"/>
          </a:xfrm>
          <a:prstGeom prst="rect">
            <a:avLst/>
          </a:prstGeom>
          <a:gradFill>
            <a:gsLst>
              <a:gs pos="0">
                <a:srgbClr val="000000"/>
              </a:gs>
              <a:gs pos="100000">
                <a:srgbClr val="2F5597"/>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0" name="Google Shape;90;p1"/>
          <p:cNvSpPr/>
          <p:nvPr/>
        </p:nvSpPr>
        <p:spPr>
          <a:xfrm rot="-5400000">
            <a:off x="-158496" y="2660472"/>
            <a:ext cx="4355595" cy="4038605"/>
          </a:xfrm>
          <a:prstGeom prst="rect">
            <a:avLst/>
          </a:prstGeom>
          <a:gradFill>
            <a:gsLst>
              <a:gs pos="0">
                <a:srgbClr val="4472C4">
                  <a:alpha val="49411"/>
                </a:srgbClr>
              </a:gs>
              <a:gs pos="100000">
                <a:srgbClr val="203864">
                  <a:alpha val="0"/>
                </a:srgbClr>
              </a:gs>
            </a:gsLst>
            <a:lin ang="11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 name="Google Shape;91;p1"/>
          <p:cNvSpPr/>
          <p:nvPr/>
        </p:nvSpPr>
        <p:spPr>
          <a:xfrm rot="-5400000" flipH="1">
            <a:off x="-1180883" y="1638085"/>
            <a:ext cx="6857574" cy="3581402"/>
          </a:xfrm>
          <a:prstGeom prst="rect">
            <a:avLst/>
          </a:prstGeom>
          <a:gradFill>
            <a:gsLst>
              <a:gs pos="0">
                <a:srgbClr val="000000">
                  <a:alpha val="58431"/>
                </a:srgbClr>
              </a:gs>
              <a:gs pos="69000">
                <a:srgbClr val="4472C4">
                  <a:alpha val="0"/>
                </a:srgbClr>
              </a:gs>
              <a:gs pos="100000">
                <a:srgbClr val="4472C4">
                  <a:alpha val="0"/>
                </a:srgbClr>
              </a:gs>
            </a:gsLst>
            <a:lin ang="132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 name="Google Shape;92;p1"/>
          <p:cNvSpPr/>
          <p:nvPr/>
        </p:nvSpPr>
        <p:spPr>
          <a:xfrm rot="6097846">
            <a:off x="-384850" y="1189807"/>
            <a:ext cx="4808303" cy="4088667"/>
          </a:xfrm>
          <a:custGeom>
            <a:avLst/>
            <a:gdLst/>
            <a:ahLst/>
            <a:cxnLst/>
            <a:rect l="l" t="t"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0">
                <a:srgbClr val="8FAADC">
                  <a:alpha val="0"/>
                </a:srgbClr>
              </a:gs>
              <a:gs pos="39000">
                <a:srgbClr val="8FAADC">
                  <a:alpha val="0"/>
                </a:srgbClr>
              </a:gs>
              <a:gs pos="100000">
                <a:srgbClr val="2F5597">
                  <a:alpha val="25490"/>
                </a:srgbClr>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 name="Google Shape;93;p1"/>
          <p:cNvSpPr txBox="1">
            <a:spLocks noGrp="1"/>
          </p:cNvSpPr>
          <p:nvPr>
            <p:ph type="title"/>
          </p:nvPr>
        </p:nvSpPr>
        <p:spPr>
          <a:xfrm>
            <a:off x="330019" y="856926"/>
            <a:ext cx="3378563" cy="307190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FFFFFF"/>
              </a:buClr>
              <a:buSzPct val="78282"/>
              <a:buFont typeface="Calibri"/>
              <a:buNone/>
            </a:pPr>
            <a:br>
              <a:rPr lang="en-US">
                <a:latin typeface="Calibri"/>
                <a:ea typeface="Calibri"/>
                <a:cs typeface="Calibri"/>
                <a:sym typeface="Calibri"/>
              </a:rPr>
            </a:br>
            <a:br>
              <a:rPr lang="en-US">
                <a:latin typeface="Calibri"/>
                <a:ea typeface="Calibri"/>
                <a:cs typeface="Calibri"/>
                <a:sym typeface="Calibri"/>
              </a:rPr>
            </a:br>
            <a:br>
              <a:rPr lang="en-US">
                <a:latin typeface="Calibri"/>
                <a:ea typeface="Calibri"/>
                <a:cs typeface="Calibri"/>
                <a:sym typeface="Calibri"/>
              </a:rPr>
            </a:br>
            <a:r>
              <a:rPr lang="en-US" b="1">
                <a:solidFill>
                  <a:schemeClr val="lt1"/>
                </a:solidFill>
                <a:latin typeface="Calibri"/>
                <a:ea typeface="Calibri"/>
                <a:cs typeface="Calibri"/>
                <a:sym typeface="Calibri"/>
              </a:rPr>
              <a:t>We will get started shortly.</a:t>
            </a:r>
            <a:endParaRPr>
              <a:solidFill>
                <a:schemeClr val="lt1"/>
              </a:solidFill>
            </a:endParaRPr>
          </a:p>
        </p:txBody>
      </p:sp>
      <p:pic>
        <p:nvPicPr>
          <p:cNvPr id="94" name="Google Shape;94;p1" descr="Picture 4"/>
          <p:cNvPicPr preferRelativeResize="0"/>
          <p:nvPr/>
        </p:nvPicPr>
        <p:blipFill rotWithShape="1">
          <a:blip r:embed="rId3">
            <a:alphaModFix/>
          </a:blip>
          <a:srcRect/>
          <a:stretch/>
        </p:blipFill>
        <p:spPr>
          <a:xfrm>
            <a:off x="5840329" y="1276142"/>
            <a:ext cx="4621857" cy="4354729"/>
          </a:xfrm>
          <a:prstGeom prst="rect">
            <a:avLst/>
          </a:prstGeom>
          <a:noFill/>
          <a:ln>
            <a:noFill/>
          </a:ln>
        </p:spPr>
      </p:pic>
      <p:sp>
        <p:nvSpPr>
          <p:cNvPr id="95" name="Google Shape;95;p1"/>
          <p:cNvSpPr/>
          <p:nvPr/>
        </p:nvSpPr>
        <p:spPr>
          <a:xfrm rot="10800000" flipH="1">
            <a:off x="4038604" y="6400796"/>
            <a:ext cx="8153396" cy="483720"/>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p:nvPr/>
        </p:nvSpPr>
        <p:spPr>
          <a:xfrm>
            <a:off x="4537033" y="6467349"/>
            <a:ext cx="72284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rgbClr val="FEE599"/>
                </a:solidFill>
                <a:latin typeface="Times New Roman"/>
                <a:ea typeface="Times New Roman"/>
                <a:cs typeface="Times New Roman"/>
                <a:sym typeface="Times New Roman"/>
              </a:rPr>
              <a:t>International Science Nutrition Society – CURARE CAUSAM - ISNS 2024 </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 name="Google Shape;104;p2">
            <a:extLst>
              <a:ext uri="{FF2B5EF4-FFF2-40B4-BE49-F238E27FC236}">
                <a16:creationId xmlns:a16="http://schemas.microsoft.com/office/drawing/2014/main" id="{44DB7B8E-10BB-BD8B-023E-A6D2F1311F58}"/>
              </a:ext>
            </a:extLst>
          </p:cNvPr>
          <p:cNvSpPr/>
          <p:nvPr/>
        </p:nvSpPr>
        <p:spPr>
          <a:xfrm>
            <a:off x="4633530" y="467207"/>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187471" y="202650"/>
            <a:ext cx="4764159" cy="88442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Times New Roman"/>
              <a:buNone/>
            </a:pPr>
            <a:r>
              <a:rPr lang="en-US" dirty="0">
                <a:latin typeface="+mj-lt"/>
              </a:rPr>
              <a:t>Symptoms </a:t>
            </a:r>
            <a:endParaRPr dirty="0">
              <a:latin typeface="+mj-lt"/>
            </a:endParaRPr>
          </a:p>
        </p:txBody>
      </p:sp>
      <p:sp>
        <p:nvSpPr>
          <p:cNvPr id="236" name="Google Shape;236;p12"/>
          <p:cNvSpPr txBox="1">
            <a:spLocks noGrp="1"/>
          </p:cNvSpPr>
          <p:nvPr>
            <p:ph type="body" idx="1"/>
          </p:nvPr>
        </p:nvSpPr>
        <p:spPr>
          <a:xfrm>
            <a:off x="1187470" y="1087071"/>
            <a:ext cx="6406025" cy="49972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None/>
            </a:pPr>
            <a:r>
              <a:rPr lang="en-US" sz="1800" dirty="0">
                <a:latin typeface="Times New Roman" panose="02020603050405020304" pitchFamily="18" charset="0"/>
                <a:cs typeface="Times New Roman" panose="02020603050405020304" pitchFamily="18" charset="0"/>
              </a:rPr>
              <a:t>The symptoms of hypothyroidism depend on the severity of the condition. Problems tend to develop slowly, often over several years. </a:t>
            </a:r>
          </a:p>
          <a:p>
            <a:pPr marL="0" lvl="0" indent="0" algn="l" rtl="0">
              <a:lnSpc>
                <a:spcPct val="100000"/>
              </a:lnSpc>
              <a:spcBef>
                <a:spcPts val="0"/>
              </a:spcBef>
              <a:spcAft>
                <a:spcPts val="0"/>
              </a:spcAft>
              <a:buClr>
                <a:schemeClr val="dk1"/>
              </a:buClr>
              <a:buSzPts val="2000"/>
              <a:buNone/>
            </a:pPr>
            <a:r>
              <a:rPr lang="en-US" sz="1800" dirty="0">
                <a:latin typeface="Times New Roman" panose="02020603050405020304" pitchFamily="18" charset="0"/>
                <a:cs typeface="Times New Roman" panose="02020603050405020304" pitchFamily="18" charset="0"/>
              </a:rPr>
              <a:t>At first, you may barely notice the symptoms of hypothyroidism, such as fatigue and weight gain. Or you may think they are just part of getting older. But as your metabolism continues to slow, you may develop more-obvious problems. </a:t>
            </a:r>
          </a:p>
          <a:p>
            <a:pPr marL="0" lvl="0" indent="0" algn="l" rtl="0">
              <a:lnSpc>
                <a:spcPct val="100000"/>
              </a:lnSpc>
              <a:spcBef>
                <a:spcPts val="0"/>
              </a:spcBef>
              <a:spcAft>
                <a:spcPts val="0"/>
              </a:spcAft>
              <a:buClr>
                <a:schemeClr val="dk1"/>
              </a:buClr>
              <a:buSzPts val="2000"/>
              <a:buNone/>
            </a:pPr>
            <a:r>
              <a:rPr lang="en-US" sz="1600" dirty="0">
                <a:latin typeface="Times New Roman" panose="02020603050405020304" pitchFamily="18" charset="0"/>
                <a:cs typeface="Times New Roman" panose="02020603050405020304" pitchFamily="18" charset="0"/>
              </a:rPr>
              <a:t>Hypothyroidism symptoms may include:         </a:t>
            </a:r>
          </a:p>
          <a:p>
            <a:pPr indent="-457200">
              <a:lnSpc>
                <a:spcPct val="100000"/>
              </a:lnSpc>
              <a:spcBef>
                <a:spcPts val="0"/>
              </a:spcBef>
              <a:buSzPts val="2000"/>
            </a:pPr>
            <a:r>
              <a:rPr lang="en-US" sz="1600" dirty="0">
                <a:latin typeface="Times New Roman" panose="02020603050405020304" pitchFamily="18" charset="0"/>
                <a:cs typeface="Times New Roman" panose="02020603050405020304" pitchFamily="18" charset="0"/>
              </a:rPr>
              <a:t>Tiredness</a:t>
            </a:r>
          </a:p>
          <a:p>
            <a:pPr indent="-457200">
              <a:lnSpc>
                <a:spcPct val="100000"/>
              </a:lnSpc>
              <a:spcBef>
                <a:spcPts val="0"/>
              </a:spcBef>
              <a:buSzPts val="2000"/>
            </a:pPr>
            <a:r>
              <a:rPr lang="en-US" sz="1600" dirty="0">
                <a:latin typeface="Times New Roman" panose="02020603050405020304" pitchFamily="18" charset="0"/>
                <a:cs typeface="Times New Roman" panose="02020603050405020304" pitchFamily="18" charset="0"/>
              </a:rPr>
              <a:t>More sensitivity to cold </a:t>
            </a:r>
          </a:p>
          <a:p>
            <a:pPr indent="-457200">
              <a:lnSpc>
                <a:spcPct val="100000"/>
              </a:lnSpc>
              <a:spcBef>
                <a:spcPts val="0"/>
              </a:spcBef>
              <a:buSzPts val="2000"/>
            </a:pPr>
            <a:r>
              <a:rPr lang="en-US" sz="1600" dirty="0">
                <a:latin typeface="Times New Roman" panose="02020603050405020304" pitchFamily="18" charset="0"/>
                <a:cs typeface="Times New Roman" panose="02020603050405020304" pitchFamily="18" charset="0"/>
              </a:rPr>
              <a:t>Constipation </a:t>
            </a:r>
          </a:p>
          <a:p>
            <a:pPr indent="-457200">
              <a:lnSpc>
                <a:spcPct val="100000"/>
              </a:lnSpc>
              <a:spcBef>
                <a:spcPts val="0"/>
              </a:spcBef>
              <a:buSzPts val="2000"/>
            </a:pPr>
            <a:r>
              <a:rPr lang="en-US" sz="1600" dirty="0">
                <a:latin typeface="Times New Roman" panose="02020603050405020304" pitchFamily="18" charset="0"/>
                <a:cs typeface="Times New Roman" panose="02020603050405020304" pitchFamily="18" charset="0"/>
              </a:rPr>
              <a:t>Dry skin, puffy face, coarse hair or skin </a:t>
            </a:r>
          </a:p>
          <a:p>
            <a:pPr indent="-457200">
              <a:lnSpc>
                <a:spcPct val="100000"/>
              </a:lnSpc>
              <a:spcBef>
                <a:spcPts val="0"/>
              </a:spcBef>
              <a:buSzPts val="2000"/>
            </a:pPr>
            <a:r>
              <a:rPr lang="en-US" sz="1600" dirty="0">
                <a:latin typeface="Times New Roman" panose="02020603050405020304" pitchFamily="18" charset="0"/>
                <a:cs typeface="Times New Roman" panose="02020603050405020304" pitchFamily="18" charset="0"/>
              </a:rPr>
              <a:t>Weight gain </a:t>
            </a:r>
          </a:p>
          <a:p>
            <a:pPr indent="-457200">
              <a:lnSpc>
                <a:spcPct val="100000"/>
              </a:lnSpc>
              <a:spcBef>
                <a:spcPts val="0"/>
              </a:spcBef>
              <a:buSzPts val="2000"/>
            </a:pPr>
            <a:r>
              <a:rPr lang="en-US" sz="1600" dirty="0">
                <a:latin typeface="Times New Roman" panose="02020603050405020304" pitchFamily="18" charset="0"/>
                <a:cs typeface="Times New Roman" panose="02020603050405020304" pitchFamily="18" charset="0"/>
              </a:rPr>
              <a:t>Muscle weakness, muscle aches, tenderness, and stiffness </a:t>
            </a:r>
          </a:p>
          <a:p>
            <a:pPr indent="-457200">
              <a:lnSpc>
                <a:spcPct val="100000"/>
              </a:lnSpc>
              <a:spcBef>
                <a:spcPts val="0"/>
              </a:spcBef>
              <a:buSzPts val="2000"/>
            </a:pPr>
            <a:r>
              <a:rPr lang="en-US" sz="1600" dirty="0">
                <a:latin typeface="Times New Roman" panose="02020603050405020304" pitchFamily="18" charset="0"/>
                <a:cs typeface="Times New Roman" panose="02020603050405020304" pitchFamily="18" charset="0"/>
              </a:rPr>
              <a:t>Thinning hair</a:t>
            </a:r>
          </a:p>
          <a:p>
            <a:pPr indent="-457200">
              <a:lnSpc>
                <a:spcPct val="100000"/>
              </a:lnSpc>
              <a:spcBef>
                <a:spcPts val="0"/>
              </a:spcBef>
              <a:buSzPts val="2000"/>
            </a:pPr>
            <a:r>
              <a:rPr lang="en-US" sz="1600" dirty="0">
                <a:latin typeface="Times New Roman" panose="02020603050405020304" pitchFamily="18" charset="0"/>
                <a:cs typeface="Times New Roman" panose="02020603050405020304" pitchFamily="18" charset="0"/>
              </a:rPr>
              <a:t>Depression </a:t>
            </a:r>
          </a:p>
          <a:p>
            <a:pPr indent="-457200">
              <a:lnSpc>
                <a:spcPct val="100000"/>
              </a:lnSpc>
              <a:spcBef>
                <a:spcPts val="0"/>
              </a:spcBef>
              <a:buSzPts val="2000"/>
            </a:pPr>
            <a:r>
              <a:rPr lang="en-US" sz="1600" dirty="0">
                <a:latin typeface="Times New Roman" panose="02020603050405020304" pitchFamily="18" charset="0"/>
                <a:cs typeface="Times New Roman" panose="02020603050405020304" pitchFamily="18" charset="0"/>
              </a:rPr>
              <a:t>Menstrual cycles that are heavier than usual </a:t>
            </a:r>
          </a:p>
          <a:p>
            <a:pPr indent="-457200">
              <a:lnSpc>
                <a:spcPct val="100000"/>
              </a:lnSpc>
              <a:spcBef>
                <a:spcPts val="0"/>
              </a:spcBef>
              <a:buSzPts val="2000"/>
            </a:pPr>
            <a:r>
              <a:rPr lang="en-US" sz="1600" dirty="0">
                <a:latin typeface="Times New Roman" panose="02020603050405020304" pitchFamily="18" charset="0"/>
                <a:cs typeface="Times New Roman" panose="02020603050405020304" pitchFamily="18" charset="0"/>
              </a:rPr>
              <a:t>Memory problems </a:t>
            </a:r>
          </a:p>
        </p:txBody>
      </p:sp>
      <p:sp>
        <p:nvSpPr>
          <p:cNvPr id="237" name="Google Shape;237;p12"/>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2024</a:t>
            </a:r>
            <a:endParaRPr dirty="0"/>
          </a:p>
        </p:txBody>
      </p:sp>
      <p:pic>
        <p:nvPicPr>
          <p:cNvPr id="2" name="Picture 2" descr="Hypothyroidism: Signs, Symptoms, and Complications">
            <a:extLst>
              <a:ext uri="{FF2B5EF4-FFF2-40B4-BE49-F238E27FC236}">
                <a16:creationId xmlns:a16="http://schemas.microsoft.com/office/drawing/2014/main" id="{F6363DA0-FE75-9B06-6917-435E02F96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068" y="8329"/>
            <a:ext cx="4261932" cy="639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314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090246" y="428563"/>
            <a:ext cx="6549757" cy="1029079"/>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29411"/>
              <a:buFont typeface="Times New Roman"/>
              <a:buNone/>
            </a:pPr>
            <a:r>
              <a:rPr lang="en-US" dirty="0">
                <a:latin typeface="+mj-lt"/>
                <a:ea typeface="Times New Roman"/>
                <a:cs typeface="Times New Roman"/>
                <a:sym typeface="Times New Roman"/>
              </a:rPr>
              <a:t>Causes of Hypothyroidism </a:t>
            </a:r>
            <a:br>
              <a:rPr lang="en-US" sz="3400" dirty="0">
                <a:latin typeface="Arial"/>
                <a:ea typeface="Arial"/>
                <a:cs typeface="Arial"/>
                <a:sym typeface="Arial"/>
              </a:rPr>
            </a:br>
            <a:endParaRPr sz="3400" dirty="0">
              <a:latin typeface="Arial"/>
              <a:ea typeface="Arial"/>
              <a:cs typeface="Arial"/>
              <a:sym typeface="Arial"/>
            </a:endParaRPr>
          </a:p>
        </p:txBody>
      </p:sp>
      <p:sp>
        <p:nvSpPr>
          <p:cNvPr id="193" name="Google Shape;193;p9"/>
          <p:cNvSpPr txBox="1">
            <a:spLocks noGrp="1"/>
          </p:cNvSpPr>
          <p:nvPr>
            <p:ph type="body" idx="1"/>
          </p:nvPr>
        </p:nvSpPr>
        <p:spPr>
          <a:xfrm>
            <a:off x="1215214" y="1272209"/>
            <a:ext cx="6424790" cy="4859687"/>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Clr>
                <a:schemeClr val="dk1"/>
              </a:buClr>
              <a:buSzPts val="2000"/>
              <a:buNone/>
            </a:pPr>
            <a:r>
              <a:rPr lang="en-US" sz="1800" dirty="0">
                <a:latin typeface="Times New Roman" panose="02020603050405020304" pitchFamily="18" charset="0"/>
                <a:cs typeface="Times New Roman" panose="02020603050405020304" pitchFamily="18" charset="0"/>
              </a:rPr>
              <a:t>Hypothyroidism can have a primary cause or a secondary cause. </a:t>
            </a:r>
          </a:p>
          <a:p>
            <a:pPr marL="800100" lvl="1">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A primary cause is a condition that directly impacts the thyroid and causes it to create low levels of thyroid hormones.</a:t>
            </a:r>
          </a:p>
          <a:p>
            <a:pPr marL="800100" lvl="1">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 A secondary cause is something that causes the pituitary gland to fail, which means it can’t send thyroid stimulating hormone (TSH) to the thyroid to balance out the thyroid hormones. </a:t>
            </a:r>
          </a:p>
          <a:p>
            <a:pPr marL="0" indent="0">
              <a:lnSpc>
                <a:spcPct val="100000"/>
              </a:lnSpc>
              <a:spcBef>
                <a:spcPts val="0"/>
              </a:spcBef>
              <a:buSzPts val="2000"/>
              <a:buNone/>
            </a:pPr>
            <a:r>
              <a:rPr lang="en-US" sz="1800" dirty="0">
                <a:latin typeface="Times New Roman" panose="02020603050405020304" pitchFamily="18" charset="0"/>
                <a:cs typeface="Times New Roman" panose="02020603050405020304" pitchFamily="18" charset="0"/>
              </a:rPr>
              <a:t>Primary causes of hypothyroidism are much more common. The most common of these primary causes is an autoimmune condition called Hashimoto’s disease. </a:t>
            </a:r>
          </a:p>
          <a:p>
            <a:pPr marL="800100" lvl="1">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Also called Hashimoto’s thyroiditis or chronic lymphocytic thyroiditis, this condition is hereditary. </a:t>
            </a:r>
          </a:p>
          <a:p>
            <a:pPr marL="0" indent="0">
              <a:lnSpc>
                <a:spcPct val="100000"/>
              </a:lnSpc>
              <a:spcBef>
                <a:spcPts val="0"/>
              </a:spcBef>
              <a:buSzPts val="2000"/>
              <a:buNone/>
            </a:pPr>
            <a:r>
              <a:rPr lang="en-US" sz="1800" dirty="0">
                <a:latin typeface="Times New Roman" panose="02020603050405020304" pitchFamily="18" charset="0"/>
                <a:cs typeface="Times New Roman" panose="02020603050405020304" pitchFamily="18" charset="0"/>
              </a:rPr>
              <a:t>In Hashimoto’s disease, the body’s immune system attacks and damages the thyroid. This prevents the thyroid from making and releasing enough thyroid hormone. </a:t>
            </a:r>
          </a:p>
          <a:p>
            <a:pPr marL="0" indent="0">
              <a:lnSpc>
                <a:spcPct val="100000"/>
              </a:lnSpc>
              <a:spcBef>
                <a:spcPts val="0"/>
              </a:spcBef>
              <a:buSzPts val="2000"/>
              <a:buNone/>
            </a:pPr>
            <a:r>
              <a:rPr lang="en-US" sz="1800" dirty="0">
                <a:latin typeface="Times New Roman" panose="02020603050405020304" pitchFamily="18" charset="0"/>
                <a:cs typeface="Times New Roman" panose="02020603050405020304" pitchFamily="18" charset="0"/>
              </a:rPr>
              <a:t>Other primary causes of hypothyroidism can include: </a:t>
            </a:r>
          </a:p>
          <a:p>
            <a:pPr marL="800100" lvl="1">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Thyroiditis (inflammation of the thyroid) </a:t>
            </a:r>
          </a:p>
          <a:p>
            <a:pPr marL="800100" lvl="1">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Treatment of hyperthyroidism (radiation and surgical removal of the thyroid) </a:t>
            </a:r>
          </a:p>
          <a:p>
            <a:pPr marL="800100" lvl="1">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Iodine deficiency (not having enough iodine - a mineral the thyroid uses to make hormones </a:t>
            </a:r>
          </a:p>
          <a:p>
            <a:pPr marL="800100" lvl="1">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Hereditary conditions</a:t>
            </a:r>
            <a:endParaRPr lang="en-US" dirty="0">
              <a:latin typeface="Times New Roman" panose="02020603050405020304" pitchFamily="18" charset="0"/>
              <a:cs typeface="Times New Roman" panose="02020603050405020304" pitchFamily="18" charset="0"/>
            </a:endParaRPr>
          </a:p>
        </p:txBody>
      </p:sp>
      <p:sp>
        <p:nvSpPr>
          <p:cNvPr id="194" name="Google Shape;194;p9"/>
          <p:cNvSpPr txBox="1">
            <a:spLocks noGrp="1"/>
          </p:cNvSpPr>
          <p:nvPr>
            <p:ph type="body" idx="2"/>
          </p:nvPr>
        </p:nvSpPr>
        <p:spPr>
          <a:xfrm>
            <a:off x="13168917" y="1983056"/>
            <a:ext cx="4429817" cy="3621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endParaRPr dirty="0"/>
          </a:p>
        </p:txBody>
      </p:sp>
      <p:sp>
        <p:nvSpPr>
          <p:cNvPr id="195" name="Google Shape;195;p9"/>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2024 </a:t>
            </a:r>
            <a:endParaRPr dirty="0"/>
          </a:p>
        </p:txBody>
      </p:sp>
      <p:pic>
        <p:nvPicPr>
          <p:cNvPr id="2" name="Picture 2" descr="Hypothyroidism: Causes and Risk Factors">
            <a:extLst>
              <a:ext uri="{FF2B5EF4-FFF2-40B4-BE49-F238E27FC236}">
                <a16:creationId xmlns:a16="http://schemas.microsoft.com/office/drawing/2014/main" id="{B0178299-3BA4-6838-7A22-7B6FFCFE8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983" y="1"/>
            <a:ext cx="4387017" cy="63908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FC78DB1-19D8-DC8C-5B05-0CA7B249DE5E}"/>
              </a:ext>
            </a:extLst>
          </p:cNvPr>
          <p:cNvSpPr/>
          <p:nvPr/>
        </p:nvSpPr>
        <p:spPr>
          <a:xfrm>
            <a:off x="7814922" y="5880001"/>
            <a:ext cx="732730" cy="477076"/>
          </a:xfrm>
          <a:prstGeom prst="rect">
            <a:avLst/>
          </a:prstGeom>
          <a:solidFill>
            <a:srgbClr val="42567D"/>
          </a:solidFill>
          <a:ln>
            <a:solidFill>
              <a:srgbClr val="4256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13"/>
          <p:cNvSpPr txBox="1">
            <a:spLocks noGrp="1"/>
          </p:cNvSpPr>
          <p:nvPr>
            <p:ph type="title"/>
          </p:nvPr>
        </p:nvSpPr>
        <p:spPr>
          <a:xfrm>
            <a:off x="1166192" y="295546"/>
            <a:ext cx="6119191" cy="66278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Times New Roman"/>
              <a:buNone/>
            </a:pPr>
            <a:r>
              <a:rPr lang="en-US" sz="3400" dirty="0">
                <a:latin typeface="+mj-lt"/>
                <a:cs typeface="Times New Roman"/>
                <a:sym typeface="Times New Roman"/>
              </a:rPr>
              <a:t>Diagnosing Hypothyroidism </a:t>
            </a:r>
            <a:endParaRPr dirty="0">
              <a:latin typeface="+mj-lt"/>
            </a:endParaRPr>
          </a:p>
        </p:txBody>
      </p:sp>
      <p:sp>
        <p:nvSpPr>
          <p:cNvPr id="246" name="Google Shape;246;p13"/>
          <p:cNvSpPr txBox="1">
            <a:spLocks noGrp="1"/>
          </p:cNvSpPr>
          <p:nvPr>
            <p:ph type="body" idx="1"/>
          </p:nvPr>
        </p:nvSpPr>
        <p:spPr>
          <a:xfrm>
            <a:off x="1318589" y="1275267"/>
            <a:ext cx="5555149" cy="4936689"/>
          </a:xfrm>
          <a:prstGeom prst="rect">
            <a:avLst/>
          </a:prstGeom>
          <a:noFill/>
          <a:ln>
            <a:noFill/>
          </a:ln>
        </p:spPr>
        <p:txBody>
          <a:bodyPr spcFirstLastPara="1" wrap="square" lIns="91425" tIns="45700" rIns="91425" bIns="45700" anchor="t" anchorCtr="0">
            <a:noAutofit/>
          </a:bodyPr>
          <a:lstStyle/>
          <a:p>
            <a:pPr marL="285750" indent="-285750">
              <a:spcBef>
                <a:spcPts val="0"/>
              </a:spcBef>
            </a:pPr>
            <a:r>
              <a:rPr lang="en-US" sz="1800" dirty="0">
                <a:latin typeface="Times New Roman" panose="02020603050405020304" pitchFamily="18" charset="0"/>
                <a:cs typeface="Times New Roman" panose="02020603050405020304" pitchFamily="18" charset="0"/>
              </a:rPr>
              <a:t>The symptoms of hypothyroidism can be different from person to person. They can often look like symptoms of other health problems. Because of that, a diagnosis of hypothyroidism doesn’t rely on symptoms alone. It is usually based on the results of blood tests </a:t>
            </a:r>
          </a:p>
          <a:p>
            <a:pPr marL="285750" indent="-285750">
              <a:spcBef>
                <a:spcPts val="0"/>
              </a:spcBef>
            </a:pPr>
            <a:r>
              <a:rPr lang="en-US" sz="1800" dirty="0">
                <a:latin typeface="Times New Roman" panose="02020603050405020304" pitchFamily="18" charset="0"/>
                <a:cs typeface="Times New Roman" panose="02020603050405020304" pitchFamily="18" charset="0"/>
              </a:rPr>
              <a:t>The first blood test is typically done to diagnose hypothyroidism and measures the level of thyroid-stimulating hormone (TSH) in the blood. If it’s high, the test is done again, along with a blood test for thyroid hormone T-4. If the results show that TSH is high and T-4 is low, then the diagnosis is hypothyroidism. In some cases, the thyroid hormone T-3 may be measured as well. </a:t>
            </a:r>
          </a:p>
          <a:p>
            <a:pPr marL="285750" indent="-285750">
              <a:spcBef>
                <a:spcPts val="0"/>
              </a:spcBef>
            </a:pPr>
            <a:r>
              <a:rPr lang="en-US" sz="1800" dirty="0">
                <a:latin typeface="Times New Roman" panose="02020603050405020304" pitchFamily="18" charset="0"/>
                <a:cs typeface="Times New Roman" panose="02020603050405020304" pitchFamily="18" charset="0"/>
              </a:rPr>
              <a:t>If the second test shows high TSH but T-4 and T-3 are in the standard range, then the diagnosis is a condition called subclinical hypothyroidism. It usually doesn’t cause any noticeable symptoms. </a:t>
            </a:r>
          </a:p>
          <a:p>
            <a:pPr marL="0" indent="0">
              <a:spcBef>
                <a:spcPts val="0"/>
              </a:spcBef>
              <a:buNone/>
            </a:pPr>
            <a:br>
              <a:rPr lang="en-US" sz="1800" dirty="0">
                <a:latin typeface="Times New Roman" panose="02020603050405020304" pitchFamily="18" charset="0"/>
                <a:cs typeface="Times New Roman" panose="02020603050405020304" pitchFamily="18" charset="0"/>
              </a:rPr>
            </a:br>
            <a:endParaRPr sz="1800" dirty="0">
              <a:latin typeface="Times New Roman" panose="02020603050405020304" pitchFamily="18" charset="0"/>
              <a:cs typeface="Times New Roman" panose="02020603050405020304" pitchFamily="18" charset="0"/>
            </a:endParaRPr>
          </a:p>
        </p:txBody>
      </p:sp>
      <p:sp>
        <p:nvSpPr>
          <p:cNvPr id="248" name="Google Shape;248;p13"/>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0" name="Google Shape;250;p13"/>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2024 </a:t>
            </a:r>
            <a:endParaRPr dirty="0"/>
          </a:p>
        </p:txBody>
      </p:sp>
      <p:pic>
        <p:nvPicPr>
          <p:cNvPr id="3" name="Picture 2" descr="Diagnosis of Hypothyroidism">
            <a:extLst>
              <a:ext uri="{FF2B5EF4-FFF2-40B4-BE49-F238E27FC236}">
                <a16:creationId xmlns:a16="http://schemas.microsoft.com/office/drawing/2014/main" id="{2B2D087D-8399-5DAE-6119-B09DC160D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739" y="0"/>
            <a:ext cx="4638261" cy="64012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9A7336B-3486-FD63-5582-873E4F9097D7}"/>
              </a:ext>
            </a:extLst>
          </p:cNvPr>
          <p:cNvSpPr/>
          <p:nvPr/>
        </p:nvSpPr>
        <p:spPr>
          <a:xfrm>
            <a:off x="7563678" y="6033052"/>
            <a:ext cx="824948" cy="357807"/>
          </a:xfrm>
          <a:prstGeom prst="rect">
            <a:avLst/>
          </a:prstGeom>
          <a:solidFill>
            <a:srgbClr val="68C3D6"/>
          </a:solidFill>
          <a:ln>
            <a:solidFill>
              <a:srgbClr val="68C3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4"/>
          <p:cNvSpPr/>
          <p:nvPr/>
        </p:nvSpPr>
        <p:spPr>
          <a:xfrm>
            <a:off x="0" y="1143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txBox="1">
            <a:spLocks noGrp="1"/>
          </p:cNvSpPr>
          <p:nvPr>
            <p:ph type="title"/>
          </p:nvPr>
        </p:nvSpPr>
        <p:spPr>
          <a:xfrm>
            <a:off x="1393043" y="268248"/>
            <a:ext cx="6247722" cy="14617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US" dirty="0">
                <a:latin typeface="Arial"/>
                <a:ea typeface="Arial"/>
                <a:cs typeface="Arial"/>
                <a:sym typeface="Arial"/>
              </a:rPr>
              <a:t>CASE STUDY</a:t>
            </a:r>
            <a:endParaRPr dirty="0"/>
          </a:p>
        </p:txBody>
      </p:sp>
      <p:sp>
        <p:nvSpPr>
          <p:cNvPr id="257" name="Google Shape;257;p14"/>
          <p:cNvSpPr txBox="1">
            <a:spLocks noGrp="1"/>
          </p:cNvSpPr>
          <p:nvPr>
            <p:ph type="body" idx="1"/>
          </p:nvPr>
        </p:nvSpPr>
        <p:spPr>
          <a:xfrm>
            <a:off x="1246065" y="1076087"/>
            <a:ext cx="7887807" cy="517080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en-US" sz="1800" b="1" dirty="0">
                <a:latin typeface="Times New Roman" panose="02020603050405020304" pitchFamily="18" charset="0"/>
                <a:ea typeface="Sorts Mill Goudy"/>
                <a:cs typeface="Times New Roman" panose="02020603050405020304" pitchFamily="18" charset="0"/>
                <a:sym typeface="Sorts Mill Goudy"/>
              </a:rPr>
              <a:t>Patient</a:t>
            </a:r>
            <a:r>
              <a:rPr lang="en-US" sz="1800" dirty="0">
                <a:latin typeface="Times New Roman" panose="02020603050405020304" pitchFamily="18" charset="0"/>
                <a:ea typeface="Sorts Mill Goudy"/>
                <a:cs typeface="Times New Roman" panose="02020603050405020304" pitchFamily="18" charset="0"/>
                <a:sym typeface="Sorts Mill Goudy"/>
              </a:rPr>
              <a:t>: </a:t>
            </a:r>
            <a:endParaRPr sz="1800" dirty="0">
              <a:latin typeface="Times New Roman" panose="02020603050405020304" pitchFamily="18" charset="0"/>
              <a:ea typeface="Sorts Mill Goudy"/>
              <a:cs typeface="Times New Roman" panose="02020603050405020304" pitchFamily="18" charset="0"/>
              <a:sym typeface="Sorts Mill Goudy"/>
            </a:endParaRPr>
          </a:p>
          <a:p>
            <a:pPr marL="0" lvl="0" indent="0" algn="l" rtl="0">
              <a:lnSpc>
                <a:spcPct val="100000"/>
              </a:lnSpc>
              <a:spcBef>
                <a:spcPts val="600"/>
              </a:spcBef>
              <a:spcAft>
                <a:spcPts val="0"/>
              </a:spcAft>
              <a:buClr>
                <a:schemeClr val="dk1"/>
              </a:buClr>
              <a:buSzPts val="1800"/>
              <a:buNone/>
            </a:pPr>
            <a:r>
              <a:rPr lang="en-US" sz="1800" b="1" dirty="0">
                <a:latin typeface="Times New Roman" panose="02020603050405020304" pitchFamily="18" charset="0"/>
                <a:ea typeface="Sorts Mill Goudy"/>
                <a:cs typeface="Times New Roman" panose="02020603050405020304" pitchFamily="18" charset="0"/>
                <a:sym typeface="Sorts Mill Goudy"/>
              </a:rPr>
              <a:t>Age</a:t>
            </a:r>
            <a:r>
              <a:rPr lang="en-US" sz="1800" dirty="0">
                <a:latin typeface="Times New Roman" panose="02020603050405020304" pitchFamily="18" charset="0"/>
                <a:ea typeface="Sorts Mill Goudy"/>
                <a:cs typeface="Times New Roman" panose="02020603050405020304" pitchFamily="18" charset="0"/>
                <a:sym typeface="Sorts Mill Goudy"/>
              </a:rPr>
              <a:t>: </a:t>
            </a:r>
            <a:endParaRPr sz="1800" dirty="0">
              <a:latin typeface="Times New Roman" panose="02020603050405020304" pitchFamily="18" charset="0"/>
              <a:ea typeface="Sorts Mill Goudy"/>
              <a:cs typeface="Times New Roman" panose="02020603050405020304" pitchFamily="18" charset="0"/>
              <a:sym typeface="Sorts Mill Goudy"/>
            </a:endParaRPr>
          </a:p>
          <a:p>
            <a:pPr marL="0" lvl="0" indent="0">
              <a:lnSpc>
                <a:spcPct val="100000"/>
              </a:lnSpc>
              <a:spcBef>
                <a:spcPts val="600"/>
              </a:spcBef>
              <a:buNone/>
            </a:pPr>
            <a:r>
              <a:rPr lang="en-US" sz="1800" b="1" dirty="0">
                <a:latin typeface="Times New Roman" panose="02020603050405020304" pitchFamily="18" charset="0"/>
                <a:ea typeface="Sorts Mill Goudy"/>
                <a:cs typeface="Times New Roman" panose="02020603050405020304" pitchFamily="18" charset="0"/>
                <a:sym typeface="Sorts Mill Goudy"/>
              </a:rPr>
              <a:t>History:</a:t>
            </a:r>
            <a:r>
              <a:rPr lang="en-US" sz="1800" kern="1200" dirty="0">
                <a:solidFill>
                  <a:prstClr val="black"/>
                </a:solidFill>
                <a:latin typeface="Times New Roman" panose="02020603050405020304" pitchFamily="18" charset="0"/>
                <a:ea typeface="+mn-ea"/>
                <a:cs typeface="Times New Roman" panose="02020603050405020304" pitchFamily="18" charset="0"/>
              </a:rPr>
              <a:t> </a:t>
            </a:r>
            <a:endParaRPr lang="hu-HU" sz="1800" kern="1200" dirty="0">
              <a:solidFill>
                <a:prstClr val="black"/>
              </a:solidFill>
              <a:latin typeface="Times New Roman" panose="02020603050405020304" pitchFamily="18" charset="0"/>
              <a:ea typeface="+mn-ea"/>
              <a:cs typeface="Times New Roman" panose="02020603050405020304" pitchFamily="18" charset="0"/>
            </a:endParaRPr>
          </a:p>
          <a:p>
            <a:pPr marL="0" lvl="0" indent="0">
              <a:lnSpc>
                <a:spcPct val="100000"/>
              </a:lnSpc>
              <a:spcBef>
                <a:spcPts val="600"/>
              </a:spcBef>
              <a:buNone/>
            </a:pPr>
            <a:r>
              <a:rPr lang="en-US" sz="1800" b="1" dirty="0">
                <a:latin typeface="Times New Roman" panose="02020603050405020304" pitchFamily="18" charset="0"/>
                <a:ea typeface="Sorts Mill Goudy"/>
                <a:cs typeface="Times New Roman" panose="02020603050405020304" pitchFamily="18" charset="0"/>
                <a:sym typeface="Sorts Mill Goudy"/>
              </a:rPr>
              <a:t>Medical history</a:t>
            </a:r>
            <a:r>
              <a:rPr lang="en-US" sz="1800" dirty="0">
                <a:latin typeface="Times New Roman" panose="02020603050405020304" pitchFamily="18" charset="0"/>
                <a:ea typeface="Sorts Mill Goudy"/>
                <a:cs typeface="Times New Roman" panose="02020603050405020304" pitchFamily="18" charset="0"/>
                <a:sym typeface="Sorts Mill Goudy"/>
              </a:rPr>
              <a:t>:</a:t>
            </a:r>
          </a:p>
          <a:p>
            <a:pPr marL="0" indent="0">
              <a:lnSpc>
                <a:spcPct val="100000"/>
              </a:lnSpc>
              <a:spcBef>
                <a:spcPts val="600"/>
              </a:spcBef>
              <a:buNone/>
            </a:pPr>
            <a:r>
              <a:rPr lang="hu-HU" sz="1800" b="1" dirty="0">
                <a:latin typeface="Times New Roman" panose="02020603050405020304" pitchFamily="18" charset="0"/>
                <a:ea typeface="Sorts Mill Goudy"/>
                <a:cs typeface="Times New Roman" panose="02020603050405020304" pitchFamily="18" charset="0"/>
                <a:sym typeface="Sorts Mill Goudy"/>
              </a:rPr>
              <a:t>Symptoms:</a:t>
            </a:r>
            <a:endParaRPr lang="hu-HU" sz="1800" dirty="0">
              <a:latin typeface="Times New Roman" panose="02020603050405020304" pitchFamily="18" charset="0"/>
              <a:ea typeface="Sorts Mill Goudy"/>
              <a:cs typeface="Times New Roman" panose="02020603050405020304" pitchFamily="18" charset="0"/>
              <a:sym typeface="Sorts Mill Goudy"/>
            </a:endParaRPr>
          </a:p>
          <a:p>
            <a:pPr marL="0" lvl="0" indent="0">
              <a:lnSpc>
                <a:spcPct val="100000"/>
              </a:lnSpc>
              <a:spcBef>
                <a:spcPts val="600"/>
              </a:spcBef>
              <a:buNone/>
            </a:pPr>
            <a:r>
              <a:rPr lang="en-US" sz="1800" b="1" dirty="0">
                <a:latin typeface="Times New Roman" panose="02020603050405020304" pitchFamily="18" charset="0"/>
                <a:ea typeface="Sorts Mill Goudy"/>
                <a:cs typeface="Times New Roman" panose="02020603050405020304" pitchFamily="18" charset="0"/>
                <a:sym typeface="Sorts Mill Goudy"/>
              </a:rPr>
              <a:t>Clinical tests:</a:t>
            </a:r>
            <a:endParaRPr lang="hu-HU" sz="1800" b="1" dirty="0">
              <a:latin typeface="Times New Roman" panose="02020603050405020304" pitchFamily="18" charset="0"/>
              <a:ea typeface="Sorts Mill Goudy"/>
              <a:cs typeface="Times New Roman" panose="02020603050405020304" pitchFamily="18" charset="0"/>
              <a:sym typeface="Sorts Mill Goudy"/>
            </a:endParaRPr>
          </a:p>
          <a:p>
            <a:pPr marL="0" lvl="0" indent="0">
              <a:lnSpc>
                <a:spcPct val="100000"/>
              </a:lnSpc>
              <a:spcBef>
                <a:spcPts val="600"/>
              </a:spcBef>
              <a:buNone/>
            </a:pPr>
            <a:endParaRPr lang="hu-HU" sz="1800" dirty="0">
              <a:latin typeface="Sorts Mill Goudy"/>
              <a:ea typeface="Sorts Mill Goudy"/>
              <a:cs typeface="Sorts Mill Goudy"/>
              <a:sym typeface="Sorts Mill Goudy"/>
            </a:endParaRPr>
          </a:p>
          <a:p>
            <a:pPr marL="0" lvl="0" indent="0" algn="l" rtl="0">
              <a:lnSpc>
                <a:spcPct val="100000"/>
              </a:lnSpc>
              <a:spcBef>
                <a:spcPts val="600"/>
              </a:spcBef>
              <a:spcAft>
                <a:spcPts val="0"/>
              </a:spcAft>
              <a:buClr>
                <a:schemeClr val="dk1"/>
              </a:buClr>
              <a:buSzPts val="1800"/>
              <a:buNone/>
            </a:pPr>
            <a:endParaRPr sz="1800" dirty="0">
              <a:latin typeface="Sorts Mill Goudy"/>
              <a:ea typeface="Sorts Mill Goudy"/>
              <a:cs typeface="Sorts Mill Goudy"/>
              <a:sym typeface="Sorts Mill Goudy"/>
            </a:endParaRPr>
          </a:p>
        </p:txBody>
      </p:sp>
      <p:sp>
        <p:nvSpPr>
          <p:cNvPr id="258" name="Google Shape;258;p14"/>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4"/>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4"/>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4"/>
          <p:cNvSpPr/>
          <p:nvPr/>
        </p:nvSpPr>
        <p:spPr>
          <a:xfrm>
            <a:off x="0" y="51357"/>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2" name="Google Shape;262;p14"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63" name="Google Shape;263;p14"/>
          <p:cNvSpPr/>
          <p:nvPr/>
        </p:nvSpPr>
        <p:spPr>
          <a:xfrm rot="10800000" flipH="1">
            <a:off x="1050232" y="6400796"/>
            <a:ext cx="11141767" cy="498621"/>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4" name="Google Shape;264;p14"/>
          <p:cNvSpPr txBox="1"/>
          <p:nvPr/>
        </p:nvSpPr>
        <p:spPr>
          <a:xfrm>
            <a:off x="2638697" y="6465441"/>
            <a:ext cx="86476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2024 </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p:nvPr/>
        </p:nvSpPr>
        <p:spPr>
          <a:xfrm>
            <a:off x="13129" y="-34409"/>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5"/>
          <p:cNvSpPr txBox="1">
            <a:spLocks noGrp="1"/>
          </p:cNvSpPr>
          <p:nvPr>
            <p:ph type="title"/>
          </p:nvPr>
        </p:nvSpPr>
        <p:spPr>
          <a:xfrm>
            <a:off x="1174890" y="558981"/>
            <a:ext cx="6247722" cy="1461778"/>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latin typeface="Arial"/>
                <a:ea typeface="Arial"/>
                <a:cs typeface="Arial"/>
                <a:sym typeface="Arial"/>
              </a:rPr>
              <a:t>Conventional Treatment</a:t>
            </a:r>
            <a:br>
              <a:rPr lang="en-US" dirty="0">
                <a:latin typeface="Arial"/>
                <a:ea typeface="Arial"/>
                <a:cs typeface="Arial"/>
                <a:sym typeface="Arial"/>
              </a:rPr>
            </a:br>
            <a:br>
              <a:rPr lang="en-US" dirty="0">
                <a:latin typeface="Arial"/>
                <a:ea typeface="Arial"/>
                <a:cs typeface="Arial"/>
                <a:sym typeface="Arial"/>
              </a:rPr>
            </a:br>
            <a:br>
              <a:rPr lang="en-US" dirty="0">
                <a:latin typeface="Arial"/>
                <a:ea typeface="Arial"/>
                <a:cs typeface="Arial"/>
                <a:sym typeface="Arial"/>
              </a:rPr>
            </a:br>
            <a:br>
              <a:rPr lang="en-US" dirty="0">
                <a:latin typeface="Arial"/>
                <a:ea typeface="Arial"/>
                <a:cs typeface="Arial"/>
                <a:sym typeface="Arial"/>
              </a:rPr>
            </a:br>
            <a:br>
              <a:rPr lang="en-US" dirty="0">
                <a:latin typeface="Arial"/>
                <a:ea typeface="Arial"/>
                <a:cs typeface="Arial"/>
                <a:sym typeface="Arial"/>
              </a:rPr>
            </a:br>
            <a:br>
              <a:rPr lang="en-US" dirty="0">
                <a:latin typeface="Arial"/>
                <a:ea typeface="Arial"/>
                <a:cs typeface="Arial"/>
                <a:sym typeface="Arial"/>
              </a:rPr>
            </a:br>
            <a:r>
              <a:rPr lang="en-US" dirty="0">
                <a:latin typeface="Arial"/>
                <a:ea typeface="Arial"/>
                <a:cs typeface="Arial"/>
                <a:sym typeface="Arial"/>
              </a:rPr>
              <a:t> </a:t>
            </a:r>
            <a:endParaRPr dirty="0">
              <a:latin typeface="Arial"/>
              <a:ea typeface="Arial"/>
              <a:cs typeface="Arial"/>
              <a:sym typeface="Arial"/>
            </a:endParaRPr>
          </a:p>
        </p:txBody>
      </p:sp>
      <p:sp>
        <p:nvSpPr>
          <p:cNvPr id="271" name="Google Shape;271;p15"/>
          <p:cNvSpPr txBox="1">
            <a:spLocks noGrp="1"/>
          </p:cNvSpPr>
          <p:nvPr>
            <p:ph type="body" idx="1"/>
          </p:nvPr>
        </p:nvSpPr>
        <p:spPr>
          <a:xfrm>
            <a:off x="1182184" y="1376321"/>
            <a:ext cx="6259075" cy="4851575"/>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000000"/>
              </a:buClr>
              <a:buSzPct val="100000"/>
              <a:buNone/>
            </a:pPr>
            <a:r>
              <a:rPr lang="en-US" sz="2400" dirty="0">
                <a:solidFill>
                  <a:schemeClr val="tx1"/>
                </a:solidFill>
                <a:latin typeface="Times New Roman"/>
                <a:ea typeface="Times New Roman"/>
                <a:cs typeface="Times New Roman"/>
                <a:sym typeface="Times New Roman"/>
              </a:rPr>
              <a:t>Treatment for hypothyroidism usually includes taking the thyroid hormone medicine levothyroxine (</a:t>
            </a:r>
            <a:r>
              <a:rPr lang="en-US" sz="2400" dirty="0" err="1">
                <a:solidFill>
                  <a:schemeClr val="tx1"/>
                </a:solidFill>
                <a:latin typeface="Times New Roman"/>
                <a:ea typeface="Times New Roman"/>
                <a:cs typeface="Times New Roman"/>
                <a:sym typeface="Times New Roman"/>
              </a:rPr>
              <a:t>Levo</a:t>
            </a:r>
            <a:r>
              <a:rPr lang="en-US" sz="2400" dirty="0">
                <a:solidFill>
                  <a:schemeClr val="tx1"/>
                </a:solidFill>
                <a:latin typeface="Times New Roman"/>
                <a:ea typeface="Times New Roman"/>
                <a:cs typeface="Times New Roman"/>
                <a:sym typeface="Times New Roman"/>
              </a:rPr>
              <a:t>-T, Synthroid, others) every day. This medicine is taken by mouth. It returns hormone levels to a healthy range, eliminating symptoms of hypothyroidism. </a:t>
            </a:r>
            <a:br>
              <a:rPr lang="en-US" sz="2400" dirty="0">
                <a:solidFill>
                  <a:schemeClr val="tx1"/>
                </a:solidFill>
                <a:latin typeface="Times New Roman"/>
                <a:ea typeface="Times New Roman"/>
                <a:cs typeface="Times New Roman"/>
                <a:sym typeface="Times New Roman"/>
              </a:rPr>
            </a:br>
            <a:br>
              <a:rPr lang="en-US" sz="2400" dirty="0">
                <a:solidFill>
                  <a:schemeClr val="tx1"/>
                </a:solidFill>
                <a:latin typeface="Times New Roman"/>
                <a:ea typeface="Times New Roman"/>
                <a:cs typeface="Times New Roman"/>
                <a:sym typeface="Times New Roman"/>
              </a:rPr>
            </a:br>
            <a:r>
              <a:rPr lang="en-US" sz="2400" dirty="0">
                <a:solidFill>
                  <a:schemeClr val="tx1"/>
                </a:solidFill>
                <a:latin typeface="Times New Roman"/>
                <a:ea typeface="Times New Roman"/>
                <a:cs typeface="Times New Roman"/>
                <a:sym typeface="Times New Roman"/>
              </a:rPr>
              <a:t>You will likely start to feel better one or two weeks after you begin treatment. Treatment with levothyroxine will be lifelong. Because the dosage you need may change, your health care provider may check your TSH level each year. </a:t>
            </a:r>
          </a:p>
          <a:p>
            <a:pPr marL="0" lvl="0" indent="0" algn="l" rtl="0">
              <a:lnSpc>
                <a:spcPct val="90000"/>
              </a:lnSpc>
              <a:spcBef>
                <a:spcPts val="0"/>
              </a:spcBef>
              <a:spcAft>
                <a:spcPts val="0"/>
              </a:spcAft>
              <a:buClr>
                <a:srgbClr val="000000"/>
              </a:buClr>
              <a:buSzPct val="100000"/>
              <a:buNone/>
            </a:pPr>
            <a:endParaRPr lang="en-US" sz="2400" dirty="0">
              <a:solidFill>
                <a:schemeClr val="tx1"/>
              </a:solidFill>
              <a:latin typeface="Times New Roman"/>
              <a:ea typeface="Times New Roman"/>
              <a:cs typeface="Times New Roman"/>
              <a:sym typeface="Times New Roman"/>
            </a:endParaRPr>
          </a:p>
          <a:p>
            <a:pPr marL="0" lvl="0" indent="0" algn="l" rtl="0">
              <a:lnSpc>
                <a:spcPct val="90000"/>
              </a:lnSpc>
              <a:spcBef>
                <a:spcPts val="0"/>
              </a:spcBef>
              <a:spcAft>
                <a:spcPts val="0"/>
              </a:spcAft>
              <a:buClr>
                <a:srgbClr val="000000"/>
              </a:buClr>
              <a:buSzPct val="100000"/>
              <a:buNone/>
            </a:pPr>
            <a:r>
              <a:rPr lang="en-US" sz="2400" dirty="0">
                <a:solidFill>
                  <a:schemeClr val="tx1"/>
                </a:solidFill>
                <a:latin typeface="Times New Roman"/>
                <a:ea typeface="Times New Roman"/>
                <a:cs typeface="Times New Roman"/>
                <a:sym typeface="Times New Roman"/>
              </a:rPr>
              <a:t>If you are diagnosed with subclinical hypothyroidism, talk about treatment with your health care provider. For a mild rise in TSH, thyroid hormone medicine may not be useful. If your TSH level is higher, but still in the subclinical range, thyroid hormones may improve some symptoms.</a:t>
            </a:r>
            <a:endParaRPr lang="hu-HU" sz="2400" dirty="0">
              <a:solidFill>
                <a:schemeClr val="tx1"/>
              </a:solidFill>
              <a:latin typeface="Times New Roman"/>
              <a:ea typeface="Times New Roman"/>
              <a:cs typeface="Times New Roman"/>
              <a:sym typeface="Times New Roman"/>
            </a:endParaRPr>
          </a:p>
          <a:p>
            <a:pPr marL="0" lvl="0" indent="0" algn="l" rtl="0">
              <a:lnSpc>
                <a:spcPct val="90000"/>
              </a:lnSpc>
              <a:spcBef>
                <a:spcPts val="0"/>
              </a:spcBef>
              <a:spcAft>
                <a:spcPts val="0"/>
              </a:spcAft>
              <a:buClr>
                <a:srgbClr val="000000"/>
              </a:buClr>
              <a:buSzPct val="100000"/>
              <a:buNone/>
            </a:pPr>
            <a:br>
              <a:rPr lang="en-US" sz="2200" dirty="0">
                <a:solidFill>
                  <a:srgbClr val="FF0000"/>
                </a:solidFill>
                <a:latin typeface="Times New Roman"/>
                <a:ea typeface="Times New Roman"/>
                <a:cs typeface="Times New Roman"/>
                <a:sym typeface="Times New Roman"/>
              </a:rPr>
            </a:br>
            <a:endParaRPr lang="en-US" sz="2200" dirty="0">
              <a:solidFill>
                <a:srgbClr val="FF0000"/>
              </a:solidFill>
              <a:latin typeface="Times New Roman"/>
              <a:ea typeface="Times New Roman"/>
              <a:cs typeface="Times New Roman"/>
              <a:sym typeface="Times New Roman"/>
            </a:endParaRPr>
          </a:p>
        </p:txBody>
      </p:sp>
      <p:sp>
        <p:nvSpPr>
          <p:cNvPr id="272" name="Google Shape;272;p15"/>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5"/>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5"/>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5"/>
          <p:cNvSpPr/>
          <p:nvPr/>
        </p:nvSpPr>
        <p:spPr>
          <a:xfrm>
            <a:off x="0" y="-17418"/>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6" name="Google Shape;276;p15"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77" name="Google Shape;277;p1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78" name="Google Shape;278;p15"/>
          <p:cNvSpPr txBox="1"/>
          <p:nvPr/>
        </p:nvSpPr>
        <p:spPr>
          <a:xfrm>
            <a:off x="2092878" y="6427261"/>
            <a:ext cx="9056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2024</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1196187" y="-9939"/>
            <a:ext cx="4944152" cy="1622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Arial"/>
              <a:buNone/>
            </a:pPr>
            <a:r>
              <a:rPr lang="en-US" sz="3600" dirty="0">
                <a:latin typeface="Times New Roman" panose="02020603050405020304" pitchFamily="18" charset="0"/>
                <a:ea typeface="Arial"/>
                <a:cs typeface="Times New Roman" panose="02020603050405020304" pitchFamily="18" charset="0"/>
                <a:sym typeface="Arial"/>
              </a:rPr>
              <a:t>Method</a:t>
            </a:r>
            <a:r>
              <a:rPr lang="en-US" dirty="0">
                <a:latin typeface="Times New Roman" panose="02020603050405020304" pitchFamily="18" charset="0"/>
                <a:ea typeface="Arial"/>
                <a:cs typeface="Times New Roman" panose="02020603050405020304" pitchFamily="18" charset="0"/>
                <a:sym typeface="Arial"/>
              </a:rPr>
              <a:t> </a:t>
            </a:r>
            <a:endParaRPr dirty="0">
              <a:latin typeface="Times New Roman" panose="02020603050405020304" pitchFamily="18" charset="0"/>
              <a:cs typeface="Times New Roman" panose="02020603050405020304" pitchFamily="18" charset="0"/>
            </a:endParaRPr>
          </a:p>
        </p:txBody>
      </p:sp>
      <p:sp>
        <p:nvSpPr>
          <p:cNvPr id="284" name="Google Shape;284;p16"/>
          <p:cNvSpPr txBox="1">
            <a:spLocks noGrp="1"/>
          </p:cNvSpPr>
          <p:nvPr>
            <p:ph type="body" idx="1"/>
          </p:nvPr>
        </p:nvSpPr>
        <p:spPr>
          <a:xfrm>
            <a:off x="1234237" y="1260152"/>
            <a:ext cx="4780863" cy="4586072"/>
          </a:xfrm>
          <a:prstGeom prst="rect">
            <a:avLst/>
          </a:prstGeom>
          <a:noFill/>
          <a:ln>
            <a:noFill/>
          </a:ln>
        </p:spPr>
        <p:txBody>
          <a:bodyPr spcFirstLastPara="1" wrap="square" lIns="91425" tIns="45700" rIns="91425" bIns="45700" anchor="t" anchorCtr="0">
            <a:noAutofit/>
          </a:bodyPr>
          <a:lstStyle/>
          <a:p>
            <a:pPr marL="0" lvl="0" indent="0" fontAlgn="base">
              <a:spcBef>
                <a:spcPts val="0"/>
              </a:spcBef>
              <a:buNone/>
            </a:pPr>
            <a:endParaRPr lang="hu-HU" sz="1600" dirty="0">
              <a:solidFill>
                <a:srgbClr val="000000"/>
              </a:solidFill>
              <a:latin typeface="Lustria"/>
            </a:endParaRPr>
          </a:p>
          <a:p>
            <a:pPr marL="0" lvl="0" indent="0" algn="l" rtl="0">
              <a:lnSpc>
                <a:spcPct val="90000"/>
              </a:lnSpc>
              <a:spcBef>
                <a:spcPts val="0"/>
              </a:spcBef>
              <a:spcAft>
                <a:spcPts val="0"/>
              </a:spcAft>
              <a:buClr>
                <a:schemeClr val="dk1"/>
              </a:buClr>
              <a:buSzPts val="1600"/>
              <a:buNone/>
            </a:pPr>
            <a:endParaRPr sz="1600" b="0" i="0" u="none" strike="noStrike" dirty="0">
              <a:solidFill>
                <a:srgbClr val="000000"/>
              </a:solidFill>
              <a:latin typeface="Arial"/>
              <a:ea typeface="Arial"/>
              <a:cs typeface="Arial"/>
              <a:sym typeface="Arial"/>
            </a:endParaRPr>
          </a:p>
        </p:txBody>
      </p:sp>
      <p:sp>
        <p:nvSpPr>
          <p:cNvPr id="285" name="Google Shape;285;p16"/>
          <p:cNvSpPr/>
          <p:nvPr/>
        </p:nvSpPr>
        <p:spPr>
          <a:xfrm>
            <a:off x="6092950" y="0"/>
            <a:ext cx="6099050"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6"/>
          <p:cNvSpPr/>
          <p:nvPr/>
        </p:nvSpPr>
        <p:spPr>
          <a:xfrm>
            <a:off x="6577582" y="557784"/>
            <a:ext cx="5130204"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6"/>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6"/>
          <p:cNvSpPr txBox="1"/>
          <p:nvPr/>
        </p:nvSpPr>
        <p:spPr>
          <a:xfrm>
            <a:off x="6742415" y="834691"/>
            <a:ext cx="440314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Times New Roman" panose="02020603050405020304" pitchFamily="18" charset="0"/>
                <a:cs typeface="Times New Roman" panose="02020603050405020304" pitchFamily="18" charset="0"/>
                <a:sym typeface="Arial"/>
              </a:rPr>
              <a:t>PROPRIETARY BLENDS LEGEND </a:t>
            </a:r>
            <a:endParaRPr dirty="0">
              <a:latin typeface="Times New Roman" panose="02020603050405020304" pitchFamily="18" charset="0"/>
              <a:cs typeface="Times New Roman" panose="02020603050405020304" pitchFamily="18" charset="0"/>
            </a:endParaRPr>
          </a:p>
        </p:txBody>
      </p:sp>
      <p:pic>
        <p:nvPicPr>
          <p:cNvPr id="290" name="Google Shape;290;p16"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291" name="Google Shape;291;p16"/>
          <p:cNvSpPr/>
          <p:nvPr/>
        </p:nvSpPr>
        <p:spPr>
          <a:xfrm rot="10800000" flipH="1">
            <a:off x="1050232" y="6400797"/>
            <a:ext cx="11141767" cy="457202"/>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92" name="Google Shape;292;p16"/>
          <p:cNvSpPr txBox="1"/>
          <p:nvPr/>
        </p:nvSpPr>
        <p:spPr>
          <a:xfrm>
            <a:off x="2570290" y="6400797"/>
            <a:ext cx="85752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2024 </a:t>
            </a:r>
            <a:endParaRPr dirty="0"/>
          </a:p>
        </p:txBody>
      </p:sp>
      <p:sp>
        <p:nvSpPr>
          <p:cNvPr id="2" name="TextBox 1">
            <a:extLst>
              <a:ext uri="{FF2B5EF4-FFF2-40B4-BE49-F238E27FC236}">
                <a16:creationId xmlns:a16="http://schemas.microsoft.com/office/drawing/2014/main" id="{1A5E3862-B803-35A4-5249-DD927DFC09CA}"/>
              </a:ext>
            </a:extLst>
          </p:cNvPr>
          <p:cNvSpPr txBox="1"/>
          <p:nvPr/>
        </p:nvSpPr>
        <p:spPr>
          <a:xfrm>
            <a:off x="6858000" y="1480930"/>
            <a:ext cx="4452730" cy="4447371"/>
          </a:xfrm>
          <a:prstGeom prst="rect">
            <a:avLst/>
          </a:prstGeom>
          <a:noFill/>
        </p:spPr>
        <p:txBody>
          <a:bodyPr wrap="square" rtlCol="0">
            <a:spAutoFit/>
          </a:bodyPr>
          <a:lstStyle/>
          <a:p>
            <a:pPr marL="0" marR="0" lvl="0" indent="0" algn="l" rtl="0">
              <a:spcBef>
                <a:spcPts val="0"/>
              </a:spcBef>
              <a:spcAft>
                <a:spcPts val="0"/>
              </a:spcAft>
              <a:buClr>
                <a:srgbClr val="1F3864"/>
              </a:buClr>
              <a:buSzPts val="2400"/>
              <a:buFont typeface="Calibri"/>
              <a:buNone/>
            </a:pPr>
            <a:r>
              <a:rPr lang="en-US" sz="1200" b="1" i="0" u="none" strike="noStrike" cap="none" dirty="0">
                <a:solidFill>
                  <a:srgbClr val="1F3864"/>
                </a:solidFill>
                <a:latin typeface="Times New Roman" panose="02020603050405020304" pitchFamily="18" charset="0"/>
                <a:ea typeface="Calibri"/>
                <a:cs typeface="Times New Roman" panose="02020603050405020304" pitchFamily="18" charset="0"/>
                <a:sym typeface="Calibri"/>
              </a:rPr>
              <a:t>Proprietary Blend I: </a:t>
            </a:r>
            <a:r>
              <a:rPr lang="en-US" sz="12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Silica, Vitamin C, and Trace Minerals </a:t>
            </a:r>
          </a:p>
          <a:p>
            <a:pPr marL="0" marR="0" lvl="0" indent="0" algn="l" rtl="0">
              <a:spcBef>
                <a:spcPts val="0"/>
              </a:spcBef>
              <a:spcAft>
                <a:spcPts val="0"/>
              </a:spcAft>
              <a:buClr>
                <a:schemeClr val="dk1"/>
              </a:buClr>
              <a:buSzPts val="2400"/>
              <a:buFont typeface="Calibri"/>
              <a:buNone/>
            </a:pPr>
            <a:endParaRPr lang="en-US" sz="12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spcAft>
                <a:spcPts val="0"/>
              </a:spcAft>
              <a:buClr>
                <a:srgbClr val="1F3864"/>
              </a:buClr>
              <a:buSzPts val="2400"/>
              <a:buFont typeface="Calibri"/>
              <a:buNone/>
            </a:pPr>
            <a:r>
              <a:rPr lang="en-US" sz="1200" b="1" i="0" u="none" strike="noStrike" cap="none" dirty="0">
                <a:solidFill>
                  <a:srgbClr val="1F3864"/>
                </a:solidFill>
                <a:latin typeface="Times New Roman" panose="02020603050405020304" pitchFamily="18" charset="0"/>
                <a:ea typeface="Calibri"/>
                <a:cs typeface="Times New Roman" panose="02020603050405020304" pitchFamily="18" charset="0"/>
                <a:sym typeface="Calibri"/>
              </a:rPr>
              <a:t>Proprietary Blend II: </a:t>
            </a:r>
            <a:r>
              <a:rPr lang="en-US" sz="12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N-acetyl L-tyrosine, Anhydrous Caffeine, L-theanine, Velvet Bean Seed, Pine Bark, Curcumin, and Vitamin D</a:t>
            </a:r>
          </a:p>
          <a:p>
            <a:pPr marL="0" marR="0" lvl="0" indent="0" algn="l" rtl="0">
              <a:spcBef>
                <a:spcPts val="0"/>
              </a:spcBef>
              <a:spcAft>
                <a:spcPts val="0"/>
              </a:spcAft>
              <a:buClr>
                <a:schemeClr val="dk1"/>
              </a:buClr>
              <a:buSzPts val="2400"/>
              <a:buFont typeface="Calibri"/>
              <a:buNone/>
            </a:pPr>
            <a:endParaRPr lang="en-US" sz="12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spcAft>
                <a:spcPts val="0"/>
              </a:spcAft>
              <a:buClr>
                <a:srgbClr val="1F3864"/>
              </a:buClr>
              <a:buSzPts val="2400"/>
              <a:buFont typeface="Calibri"/>
              <a:buNone/>
            </a:pPr>
            <a:r>
              <a:rPr lang="en-US" sz="1200" b="1" i="0" u="none" strike="noStrike" cap="none" dirty="0">
                <a:solidFill>
                  <a:srgbClr val="1F3864"/>
                </a:solidFill>
                <a:latin typeface="Times New Roman" panose="02020603050405020304" pitchFamily="18" charset="0"/>
                <a:ea typeface="Calibri"/>
                <a:cs typeface="Times New Roman" panose="02020603050405020304" pitchFamily="18" charset="0"/>
                <a:sym typeface="Calibri"/>
              </a:rPr>
              <a:t>Proprietary Blend III: </a:t>
            </a:r>
            <a:r>
              <a:rPr lang="en-US" sz="12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Black seed oil, Resveratrol, turmeric, Raspberry Ketones, Apple Cider Vinegar, Aloe Vera, and D-Ribose</a:t>
            </a:r>
          </a:p>
          <a:p>
            <a:pPr marL="0" marR="0" lvl="0" indent="0" algn="l" rtl="0">
              <a:spcBef>
                <a:spcPts val="0"/>
              </a:spcBef>
              <a:spcAft>
                <a:spcPts val="0"/>
              </a:spcAft>
              <a:buClr>
                <a:srgbClr val="1F3864"/>
              </a:buClr>
              <a:buSzPts val="2400"/>
              <a:buFont typeface="Calibri"/>
              <a:buNone/>
            </a:pPr>
            <a:endParaRPr lang="en-US" sz="1200" dirty="0">
              <a:solidFill>
                <a:schemeClr val="dk1"/>
              </a:solidFill>
              <a:latin typeface="Times New Roman" panose="02020603050405020304" pitchFamily="18" charset="0"/>
              <a:ea typeface="Calibri"/>
              <a:cs typeface="Times New Roman" panose="02020603050405020304" pitchFamily="18" charset="0"/>
              <a:sym typeface="Calibri"/>
            </a:endParaRPr>
          </a:p>
          <a:p>
            <a:pPr rtl="0">
              <a:spcBef>
                <a:spcPts val="600"/>
              </a:spcBef>
              <a:spcAft>
                <a:spcPts val="0"/>
              </a:spcAft>
            </a:pPr>
            <a:r>
              <a:rPr lang="en-US" sz="1200" b="1" i="0" u="none" strike="noStrike" dirty="0">
                <a:solidFill>
                  <a:srgbClr val="1F3864"/>
                </a:solidFill>
                <a:effectLst/>
                <a:latin typeface="Times New Roman" panose="02020603050405020304" pitchFamily="18" charset="0"/>
                <a:cs typeface="Times New Roman" panose="02020603050405020304" pitchFamily="18" charset="0"/>
              </a:rPr>
              <a:t>Proprietary Blend IV: </a:t>
            </a:r>
            <a:r>
              <a:rPr lang="en-US" sz="1200" b="0" i="0" u="none" strike="noStrike" dirty="0">
                <a:solidFill>
                  <a:srgbClr val="000000"/>
                </a:solidFill>
                <a:effectLst/>
                <a:latin typeface="Times New Roman" panose="02020603050405020304" pitchFamily="18" charset="0"/>
                <a:cs typeface="Times New Roman" panose="02020603050405020304" pitchFamily="18" charset="0"/>
              </a:rPr>
              <a:t>Vitamin C, zinc sulfate, and vitamin D3</a:t>
            </a:r>
            <a:endParaRPr lang="en-US" sz="1200" b="0" dirty="0">
              <a:effectLst/>
              <a:latin typeface="Times New Roman" panose="02020603050405020304" pitchFamily="18" charset="0"/>
              <a:cs typeface="Times New Roman" panose="02020603050405020304" pitchFamily="18" charset="0"/>
            </a:endParaRPr>
          </a:p>
          <a:p>
            <a:br>
              <a:rPr lang="en-US" sz="1200" b="0" dirty="0">
                <a:effectLst/>
                <a:latin typeface="Times New Roman" panose="02020603050405020304" pitchFamily="18" charset="0"/>
                <a:cs typeface="Times New Roman" panose="02020603050405020304" pitchFamily="18" charset="0"/>
              </a:rPr>
            </a:br>
            <a:r>
              <a:rPr lang="en-US" sz="1200" b="1" i="0" u="none" strike="noStrike" dirty="0">
                <a:solidFill>
                  <a:srgbClr val="1F3864"/>
                </a:solidFill>
                <a:effectLst/>
                <a:latin typeface="Times New Roman" panose="02020603050405020304" pitchFamily="18" charset="0"/>
                <a:cs typeface="Times New Roman" panose="02020603050405020304" pitchFamily="18" charset="0"/>
              </a:rPr>
              <a:t>Proprietary Blend V: </a:t>
            </a:r>
            <a:r>
              <a:rPr lang="en-US" sz="1200" b="0" i="0" u="none" strike="noStrike" dirty="0">
                <a:solidFill>
                  <a:srgbClr val="000000"/>
                </a:solidFill>
                <a:effectLst/>
                <a:latin typeface="Times New Roman" panose="02020603050405020304" pitchFamily="18" charset="0"/>
                <a:cs typeface="Times New Roman" panose="02020603050405020304" pitchFamily="18" charset="0"/>
              </a:rPr>
              <a:t>Inulin, Green Banana flour, apple fiber, bacillus </a:t>
            </a:r>
            <a:r>
              <a:rPr lang="en-US" sz="1200" b="0" i="0" u="none" strike="noStrike" dirty="0" err="1">
                <a:solidFill>
                  <a:srgbClr val="000000"/>
                </a:solidFill>
                <a:effectLst/>
                <a:latin typeface="Times New Roman" panose="02020603050405020304" pitchFamily="18" charset="0"/>
                <a:cs typeface="Times New Roman" panose="02020603050405020304" pitchFamily="18" charset="0"/>
              </a:rPr>
              <a:t>coagulans</a:t>
            </a:r>
            <a:r>
              <a:rPr lang="en-US" sz="1200" b="0" i="0" u="none" strike="noStrike" dirty="0">
                <a:solidFill>
                  <a:srgbClr val="000000"/>
                </a:solidFill>
                <a:effectLst/>
                <a:latin typeface="Times New Roman" panose="02020603050405020304" pitchFamily="18" charset="0"/>
                <a:cs typeface="Times New Roman" panose="02020603050405020304" pitchFamily="18" charset="0"/>
              </a:rPr>
              <a:t>, spirulina, wheat grass, barley grass, alfalfa leaf, flax seed, psyllium husk powder, chlorella, broccoli, kale, spinach, green cabbage, parsley, aloe vera, cayenne pepper, blueberry powder, pomegranate seed powder, and MCT coconut oil powder</a:t>
            </a:r>
          </a:p>
          <a:p>
            <a:endParaRPr lang="en-US" sz="1200" cap="none" dirty="0">
              <a:latin typeface="Times New Roman" panose="02020603050405020304" pitchFamily="18" charset="0"/>
              <a:ea typeface="Calibri"/>
              <a:cs typeface="Times New Roman" panose="02020603050405020304" pitchFamily="18" charset="0"/>
              <a:sym typeface="Calibri"/>
            </a:endParaRPr>
          </a:p>
          <a:p>
            <a:r>
              <a:rPr lang="en-US" sz="1200" b="1" dirty="0">
                <a:solidFill>
                  <a:schemeClr val="bg2">
                    <a:lumMod val="75000"/>
                  </a:schemeClr>
                </a:solidFill>
                <a:latin typeface="Times New Roman" panose="02020603050405020304" pitchFamily="18" charset="0"/>
                <a:ea typeface="Calibri"/>
                <a:cs typeface="Times New Roman" panose="02020603050405020304" pitchFamily="18" charset="0"/>
                <a:sym typeface="Calibri"/>
              </a:rPr>
              <a:t>Proprietary Blend VI</a:t>
            </a:r>
            <a:r>
              <a:rPr lang="en-US" sz="1200" dirty="0">
                <a:latin typeface="Times New Roman" panose="02020603050405020304" pitchFamily="18" charset="0"/>
                <a:ea typeface="Calibri"/>
                <a:cs typeface="Times New Roman" panose="02020603050405020304" pitchFamily="18" charset="0"/>
                <a:sym typeface="Calibri"/>
              </a:rPr>
              <a:t>: </a:t>
            </a:r>
            <a:r>
              <a:rPr lang="en-US" sz="1200" dirty="0">
                <a:effectLst/>
                <a:latin typeface="Times New Roman" panose="02020603050405020304" pitchFamily="18" charset="0"/>
                <a:cs typeface="Times New Roman" panose="02020603050405020304" pitchFamily="18" charset="0"/>
              </a:rPr>
              <a:t>Vitamin K2, Vitamin D3, Vitamin C, Magnesium oxide, </a:t>
            </a:r>
            <a:r>
              <a:rPr lang="en-US" sz="1200" dirty="0" err="1">
                <a:effectLst/>
                <a:latin typeface="Times New Roman" panose="02020603050405020304" pitchFamily="18" charset="0"/>
                <a:cs typeface="Times New Roman" panose="02020603050405020304" pitchFamily="18" charset="0"/>
              </a:rPr>
              <a:t>OmniMin</a:t>
            </a:r>
            <a:r>
              <a:rPr lang="en-US" sz="1200" dirty="0">
                <a:effectLst/>
                <a:latin typeface="Times New Roman" panose="02020603050405020304" pitchFamily="18" charset="0"/>
                <a:cs typeface="Times New Roman" panose="02020603050405020304" pitchFamily="18" charset="0"/>
              </a:rPr>
              <a:t> AC (trace mineral blend) Quercetin, and NAD </a:t>
            </a:r>
          </a:p>
          <a:p>
            <a:endParaRPr lang="en-US" sz="1200" dirty="0">
              <a:latin typeface="Times New Roman" panose="02020603050405020304" pitchFamily="18" charset="0"/>
              <a:cs typeface="Times New Roman" panose="02020603050405020304" pitchFamily="18" charset="0"/>
            </a:endParaRPr>
          </a:p>
          <a:p>
            <a:r>
              <a:rPr lang="en-US" sz="1200" b="1" dirty="0">
                <a:solidFill>
                  <a:schemeClr val="bg2">
                    <a:lumMod val="75000"/>
                  </a:schemeClr>
                </a:solidFill>
                <a:effectLst/>
                <a:latin typeface="Times New Roman" panose="02020603050405020304" pitchFamily="18" charset="0"/>
                <a:cs typeface="Times New Roman" panose="02020603050405020304" pitchFamily="18" charset="0"/>
              </a:rPr>
              <a:t>Proprietary Blend VII: </a:t>
            </a:r>
            <a:r>
              <a:rPr lang="en-US" sz="1200" dirty="0">
                <a:effectLst/>
                <a:latin typeface="Times New Roman" panose="02020603050405020304" pitchFamily="18" charset="0"/>
                <a:cs typeface="Times New Roman" panose="02020603050405020304" pitchFamily="18" charset="0"/>
              </a:rPr>
              <a:t>Bovine collagen and hydrolyzed bovine colostrum </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17"/>
          <p:cNvSpPr txBox="1">
            <a:spLocks noGrp="1"/>
          </p:cNvSpPr>
          <p:nvPr>
            <p:ph type="title"/>
          </p:nvPr>
        </p:nvSpPr>
        <p:spPr>
          <a:xfrm>
            <a:off x="1050233" y="1488517"/>
            <a:ext cx="10515600" cy="92291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dirty="0">
                <a:latin typeface="Arial"/>
                <a:ea typeface="Arial"/>
                <a:cs typeface="Arial"/>
                <a:sym typeface="Arial"/>
              </a:rPr>
              <a:t>Additional Treatment </a:t>
            </a:r>
            <a:endParaRPr dirty="0">
              <a:latin typeface="Arial"/>
              <a:ea typeface="Arial"/>
              <a:cs typeface="Arial"/>
              <a:sym typeface="Arial"/>
            </a:endParaRPr>
          </a:p>
        </p:txBody>
      </p:sp>
      <p:sp>
        <p:nvSpPr>
          <p:cNvPr id="298" name="Google Shape;298;p17"/>
          <p:cNvSpPr txBox="1">
            <a:spLocks noGrp="1"/>
          </p:cNvSpPr>
          <p:nvPr>
            <p:ph type="body" idx="1"/>
          </p:nvPr>
        </p:nvSpPr>
        <p:spPr>
          <a:xfrm>
            <a:off x="1050233" y="2411435"/>
            <a:ext cx="10515600" cy="2659329"/>
          </a:xfrm>
          <a:prstGeom prst="rect">
            <a:avLst/>
          </a:prstGeom>
          <a:noFill/>
          <a:ln>
            <a:noFill/>
          </a:ln>
        </p:spPr>
        <p:txBody>
          <a:bodyPr spcFirstLastPara="1" wrap="square" lIns="91425" tIns="45700" rIns="91425" bIns="45700" anchor="t" anchorCtr="0">
            <a:noAutofit/>
          </a:bodyPr>
          <a:lstStyle/>
          <a:p>
            <a:pPr fontAlgn="base">
              <a:spcBef>
                <a:spcPts val="0"/>
              </a:spcBef>
            </a:pPr>
            <a:endParaRPr lang="en-US" sz="2000" dirty="0">
              <a:solidFill>
                <a:srgbClr val="000000"/>
              </a:solidFill>
              <a:latin typeface="Lustria"/>
            </a:endParaRPr>
          </a:p>
          <a:p>
            <a:endParaRPr sz="2000" b="0" i="0" u="none" strike="noStrike" dirty="0">
              <a:solidFill>
                <a:srgbClr val="000000"/>
              </a:solidFill>
              <a:latin typeface="Arial"/>
              <a:ea typeface="Arial"/>
              <a:cs typeface="Arial"/>
              <a:sym typeface="Arial"/>
            </a:endParaRPr>
          </a:p>
        </p:txBody>
      </p:sp>
      <p:sp>
        <p:nvSpPr>
          <p:cNvPr id="299" name="Google Shape;299;p1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0" name="Google Shape;300;p17"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01" name="Google Shape;301;p17"/>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02" name="Google Shape;302;p17"/>
          <p:cNvSpPr txBox="1"/>
          <p:nvPr/>
        </p:nvSpPr>
        <p:spPr>
          <a:xfrm>
            <a:off x="2926080" y="6441710"/>
            <a:ext cx="83863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2024 </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8" name="Google Shape;308;p18"/>
          <p:cNvSpPr txBox="1">
            <a:spLocks noGrp="1"/>
          </p:cNvSpPr>
          <p:nvPr>
            <p:ph type="title"/>
          </p:nvPr>
        </p:nvSpPr>
        <p:spPr>
          <a:xfrm>
            <a:off x="1193538" y="685878"/>
            <a:ext cx="6247722" cy="1283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a:latin typeface="Arial"/>
                <a:ea typeface="Arial"/>
                <a:cs typeface="Arial"/>
                <a:sym typeface="Arial"/>
              </a:rPr>
              <a:t>Results </a:t>
            </a:r>
            <a:endParaRPr dirty="0">
              <a:latin typeface="Arial"/>
              <a:ea typeface="Arial"/>
              <a:cs typeface="Arial"/>
              <a:sym typeface="Arial"/>
            </a:endParaRPr>
          </a:p>
        </p:txBody>
      </p:sp>
      <p:sp>
        <p:nvSpPr>
          <p:cNvPr id="309" name="Google Shape;309;p18"/>
          <p:cNvSpPr txBox="1">
            <a:spLocks noGrp="1"/>
          </p:cNvSpPr>
          <p:nvPr>
            <p:ph type="body" idx="1"/>
          </p:nvPr>
        </p:nvSpPr>
        <p:spPr>
          <a:xfrm>
            <a:off x="1298332" y="1508759"/>
            <a:ext cx="6401559" cy="384048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None/>
            </a:pPr>
            <a:r>
              <a:rPr lang="hu-HU" sz="1800" dirty="0">
                <a:latin typeface="Calibri" panose="020F0502020204030204" pitchFamily="34" charset="0"/>
                <a:ea typeface="Sorts Mill Goudy"/>
                <a:cs typeface="Calibri" panose="020F0502020204030204" pitchFamily="34" charset="0"/>
                <a:sym typeface="Sorts Mill Goudy"/>
              </a:rPr>
              <a:t>After 1 month: </a:t>
            </a:r>
          </a:p>
          <a:p>
            <a:pPr marL="0" lvl="0" indent="0">
              <a:lnSpc>
                <a:spcPct val="100000"/>
              </a:lnSpc>
              <a:spcBef>
                <a:spcPts val="600"/>
              </a:spcBef>
              <a:buNone/>
            </a:pPr>
            <a:endParaRPr lang="hu-HU" sz="1800" dirty="0">
              <a:latin typeface="Calibri" panose="020F0502020204030204" pitchFamily="34" charset="0"/>
              <a:cs typeface="Calibri" panose="020F0502020204030204" pitchFamily="34" charset="0"/>
              <a:sym typeface="Sorts Mill Goudy"/>
            </a:endParaRPr>
          </a:p>
          <a:p>
            <a:pPr marL="0" lvl="0" indent="0">
              <a:lnSpc>
                <a:spcPct val="100000"/>
              </a:lnSpc>
              <a:spcBef>
                <a:spcPts val="600"/>
              </a:spcBef>
              <a:buNone/>
            </a:pPr>
            <a:r>
              <a:rPr lang="hu-HU" sz="1800" dirty="0"/>
              <a:t>After 3 months:</a:t>
            </a:r>
          </a:p>
          <a:p>
            <a:pPr marL="0" lvl="0" indent="0">
              <a:lnSpc>
                <a:spcPct val="100000"/>
              </a:lnSpc>
              <a:spcBef>
                <a:spcPts val="600"/>
              </a:spcBef>
              <a:buNone/>
            </a:pPr>
            <a:endParaRPr lang="hu-HU" sz="1800" dirty="0">
              <a:latin typeface="Calibri" panose="020F0502020204030204" pitchFamily="34" charset="0"/>
              <a:ea typeface="Sorts Mill Goudy"/>
              <a:cs typeface="Calibri" panose="020F0502020204030204" pitchFamily="34" charset="0"/>
              <a:sym typeface="Sorts Mill Goudy"/>
            </a:endParaRPr>
          </a:p>
          <a:p>
            <a:pPr marL="0" lvl="0" indent="0" algn="l" rtl="0">
              <a:lnSpc>
                <a:spcPct val="90000"/>
              </a:lnSpc>
              <a:spcBef>
                <a:spcPts val="1000"/>
              </a:spcBef>
              <a:spcAft>
                <a:spcPts val="0"/>
              </a:spcAft>
              <a:buClr>
                <a:schemeClr val="dk1"/>
              </a:buClr>
              <a:buSzPts val="1600"/>
              <a:buNone/>
            </a:pPr>
            <a:endParaRPr sz="1600" dirty="0">
              <a:latin typeface="Sorts Mill Goudy"/>
              <a:ea typeface="Sorts Mill Goudy"/>
              <a:cs typeface="Sorts Mill Goudy"/>
              <a:sym typeface="Sorts Mill Goudy"/>
            </a:endParaRPr>
          </a:p>
        </p:txBody>
      </p:sp>
      <p:sp>
        <p:nvSpPr>
          <p:cNvPr id="310" name="Google Shape;310;p18"/>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1" name="Google Shape;311;p18"/>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2" name="Google Shape;312;p18"/>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3" name="Google Shape;313;p18"/>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14" name="Google Shape;314;p18"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315" name="Google Shape;315;p18"/>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6" name="Google Shape;316;p18"/>
          <p:cNvSpPr txBox="1"/>
          <p:nvPr/>
        </p:nvSpPr>
        <p:spPr>
          <a:xfrm>
            <a:off x="2917372" y="6420849"/>
            <a:ext cx="92746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2024 </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0"/>
        <p:cNvGrpSpPr/>
        <p:nvPr/>
      </p:nvGrpSpPr>
      <p:grpSpPr>
        <a:xfrm>
          <a:off x="0" y="0"/>
          <a:ext cx="0" cy="0"/>
          <a:chOff x="0" y="0"/>
          <a:chExt cx="0" cy="0"/>
        </a:xfrm>
      </p:grpSpPr>
      <p:sp>
        <p:nvSpPr>
          <p:cNvPr id="9223" name="Rectangle 922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25" name="Group 922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9226" name="Freeform: Shape 922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922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33" name="Rectangle 922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Isosceles Triangle 923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Google Shape;321;p19"/>
          <p:cNvSpPr/>
          <p:nvPr/>
        </p:nvSpPr>
        <p:spPr>
          <a:xfrm rot="16200000">
            <a:off x="1359112" y="1183819"/>
            <a:ext cx="2981853" cy="312975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19"/>
          <p:cNvSpPr txBox="1">
            <a:spLocks noGrp="1"/>
          </p:cNvSpPr>
          <p:nvPr>
            <p:ph type="title" idx="4294967295"/>
          </p:nvPr>
        </p:nvSpPr>
        <p:spPr>
          <a:xfrm>
            <a:off x="1674335" y="1644486"/>
            <a:ext cx="2351405" cy="2278988"/>
          </a:xfrm>
          <a:prstGeom prst="rect">
            <a:avLst/>
          </a:prstGeom>
          <a:noFill/>
          <a:ln>
            <a:noFill/>
          </a:ln>
        </p:spPr>
        <p:txBody>
          <a:bodyPr spcFirstLastPara="1" wrap="square" lIns="91425" tIns="45700" rIns="91425" bIns="45700" anchor="ctr" anchorCtr="0">
            <a:normAutofit/>
          </a:bodyPr>
          <a:lstStyle/>
          <a:p>
            <a:pPr algn="ctr">
              <a:buClr>
                <a:srgbClr val="FFFFFF"/>
              </a:buClr>
              <a:buSzPts val="3600"/>
            </a:pPr>
            <a:r>
              <a:rPr lang="en-US" sz="3204" b="0" i="0" u="none" strike="noStrike" cap="none" dirty="0">
                <a:solidFill>
                  <a:srgbClr val="FFFFFF"/>
                </a:solidFill>
                <a:latin typeface="Times New Roman" panose="02020603050405020304" pitchFamily="18" charset="0"/>
                <a:cs typeface="Times New Roman" panose="02020603050405020304" pitchFamily="18" charset="0"/>
                <a:sym typeface="Calibri"/>
              </a:rPr>
              <a:t>Research Studies </a:t>
            </a:r>
            <a:endParaRPr lang="en-US" dirty="0">
              <a:latin typeface="Times New Roman" panose="02020603050405020304" pitchFamily="18" charset="0"/>
              <a:cs typeface="Times New Roman" panose="02020603050405020304" pitchFamily="18" charset="0"/>
            </a:endParaRPr>
          </a:p>
        </p:txBody>
      </p:sp>
      <p:sp>
        <p:nvSpPr>
          <p:cNvPr id="324" name="Google Shape;324;p19"/>
          <p:cNvSpPr/>
          <p:nvPr/>
        </p:nvSpPr>
        <p:spPr>
          <a:xfrm rot="10800000" flipH="1">
            <a:off x="492369" y="6386962"/>
            <a:ext cx="11056164" cy="471037"/>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25" name="Google Shape;325;p19"/>
          <p:cNvSpPr txBox="1"/>
          <p:nvPr/>
        </p:nvSpPr>
        <p:spPr>
          <a:xfrm>
            <a:off x="2459685" y="6430894"/>
            <a:ext cx="8208010" cy="415779"/>
          </a:xfrm>
          <a:prstGeom prst="rect">
            <a:avLst/>
          </a:prstGeom>
          <a:noFill/>
          <a:ln>
            <a:noFill/>
          </a:ln>
        </p:spPr>
        <p:txBody>
          <a:bodyPr spcFirstLastPara="1" wrap="square" lIns="91425" tIns="45700" rIns="91425" bIns="45700" anchor="t" anchorCtr="0">
            <a:spAutoFit/>
          </a:bodyPr>
          <a:lstStyle/>
          <a:p>
            <a:pPr>
              <a:spcAft>
                <a:spcPts val="600"/>
              </a:spcAft>
            </a:pPr>
            <a:r>
              <a:rPr lang="en-US" sz="1602" b="0" i="0" u="none" strike="noStrike" cap="none" dirty="0">
                <a:solidFill>
                  <a:srgbClr val="FEE599"/>
                </a:solidFill>
                <a:latin typeface="Times New Roman"/>
                <a:ea typeface="Arial"/>
                <a:cs typeface="Times New Roman"/>
                <a:sym typeface="Times New Roman"/>
              </a:rPr>
              <a:t>International Science Nutrition Society – CURARE CAUSAM - ISNS 2024</a:t>
            </a:r>
            <a:endParaRPr lang="en-US" dirty="0"/>
          </a:p>
        </p:txBody>
      </p:sp>
      <p:pic>
        <p:nvPicPr>
          <p:cNvPr id="9218" name="Picture 2" descr="Clinical Trials - Ask Hematologist | Understand Hematology">
            <a:extLst>
              <a:ext uri="{FF2B5EF4-FFF2-40B4-BE49-F238E27FC236}">
                <a16:creationId xmlns:a16="http://schemas.microsoft.com/office/drawing/2014/main" id="{12275A3F-F3F8-ACBE-F8C3-02F41A3DF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123" y="874387"/>
            <a:ext cx="6342651" cy="418615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314;p18" descr="Picture 7">
            <a:extLst>
              <a:ext uri="{FF2B5EF4-FFF2-40B4-BE49-F238E27FC236}">
                <a16:creationId xmlns:a16="http://schemas.microsoft.com/office/drawing/2014/main" id="{7EA4A7EA-2EAC-26ED-4F17-8854072798F3}"/>
              </a:ext>
            </a:extLst>
          </p:cNvPr>
          <p:cNvPicPr preferRelativeResize="0"/>
          <p:nvPr/>
        </p:nvPicPr>
        <p:blipFill rotWithShape="1">
          <a:blip r:embed="rId4">
            <a:alphaModFix/>
          </a:blip>
          <a:srcRect/>
          <a:stretch/>
        </p:blipFill>
        <p:spPr>
          <a:xfrm>
            <a:off x="10236851" y="5104468"/>
            <a:ext cx="1999737" cy="1797463"/>
          </a:xfrm>
          <a:prstGeom prst="rect">
            <a:avLst/>
          </a:prstGeom>
          <a:noFill/>
          <a:ln>
            <a:noFill/>
          </a:ln>
        </p:spPr>
      </p:pic>
      <p:sp>
        <p:nvSpPr>
          <p:cNvPr id="5" name="Google Shape;228;p11">
            <a:extLst>
              <a:ext uri="{FF2B5EF4-FFF2-40B4-BE49-F238E27FC236}">
                <a16:creationId xmlns:a16="http://schemas.microsoft.com/office/drawing/2014/main" id="{A0938D7D-65A8-D494-6A31-A35A9CB07D75}"/>
              </a:ext>
            </a:extLst>
          </p:cNvPr>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8"/>
          <p:cNvSpPr txBox="1">
            <a:spLocks noGrp="1"/>
          </p:cNvSpPr>
          <p:nvPr>
            <p:ph type="title"/>
          </p:nvPr>
        </p:nvSpPr>
        <p:spPr>
          <a:xfrm>
            <a:off x="485775" y="242889"/>
            <a:ext cx="10868025" cy="1643396"/>
          </a:xfrm>
          <a:prstGeom prst="rect">
            <a:avLst/>
          </a:prstGeom>
          <a:noFill/>
          <a:ln>
            <a:noFill/>
          </a:ln>
        </p:spPr>
        <p:txBody>
          <a:bodyPr spcFirstLastPara="1" wrap="square" lIns="91425" tIns="45700" rIns="91425" bIns="45700" anchor="ctr" anchorCtr="0">
            <a:normAutofit fontScale="90000"/>
          </a:bodyPr>
          <a:lstStyle/>
          <a:p>
            <a:pPr>
              <a:buSzPts val="3200"/>
            </a:pPr>
            <a:r>
              <a:rPr lang="en-US" sz="4000" dirty="0">
                <a:solidFill>
                  <a:srgbClr val="000000"/>
                </a:solidFill>
                <a:latin typeface="Times New Roman" panose="02020603050405020304" pitchFamily="18" charset="0"/>
                <a:cs typeface="Times New Roman" panose="02020603050405020304" pitchFamily="18" charset="0"/>
              </a:rPr>
              <a:t>Thyroid dysfunction: how concentration of toxic and essential elements contribute to risk of hypothyroidism, hyperthyroidism, and thyroid cancer </a:t>
            </a:r>
            <a:br>
              <a:rPr lang="en-US" sz="1800" b="0" i="0" dirty="0">
                <a:solidFill>
                  <a:srgbClr val="000000"/>
                </a:solidFill>
                <a:effectLst/>
                <a:latin typeface="Times New Roman" panose="02020603050405020304" pitchFamily="18" charset="0"/>
                <a:cs typeface="Times New Roman" panose="02020603050405020304" pitchFamily="18" charset="0"/>
              </a:rPr>
            </a:br>
            <a:r>
              <a:rPr lang="en-US" sz="1800" b="0" i="0" dirty="0">
                <a:solidFill>
                  <a:schemeClr val="accent1"/>
                </a:solidFill>
                <a:effectLst/>
                <a:latin typeface="Times New Roman" panose="02020603050405020304" pitchFamily="18" charset="0"/>
                <a:cs typeface="Times New Roman" panose="02020603050405020304" pitchFamily="18" charset="0"/>
              </a:rPr>
              <a:t>Maryam Rezaei, </a:t>
            </a:r>
            <a:r>
              <a:rPr lang="en-US" sz="1800" b="0" i="0" dirty="0" err="1">
                <a:solidFill>
                  <a:schemeClr val="accent1"/>
                </a:solidFill>
                <a:effectLst/>
                <a:latin typeface="Times New Roman" panose="02020603050405020304" pitchFamily="18" charset="0"/>
                <a:cs typeface="Times New Roman" panose="02020603050405020304" pitchFamily="18" charset="0"/>
              </a:rPr>
              <a:t>Seyed</a:t>
            </a:r>
            <a:r>
              <a:rPr lang="en-US" sz="1800" b="0" i="0" dirty="0">
                <a:solidFill>
                  <a:schemeClr val="accent1"/>
                </a:solidFill>
                <a:effectLst/>
                <a:latin typeface="Times New Roman" panose="02020603050405020304" pitchFamily="18" charset="0"/>
                <a:cs typeface="Times New Roman" panose="02020603050405020304" pitchFamily="18" charset="0"/>
              </a:rPr>
              <a:t> </a:t>
            </a:r>
            <a:r>
              <a:rPr lang="en-US" sz="1800" b="0" i="0" dirty="0" err="1">
                <a:solidFill>
                  <a:schemeClr val="accent1"/>
                </a:solidFill>
                <a:effectLst/>
                <a:latin typeface="Times New Roman" panose="02020603050405020304" pitchFamily="18" charset="0"/>
                <a:cs typeface="Times New Roman" panose="02020603050405020304" pitchFamily="18" charset="0"/>
              </a:rPr>
              <a:t>Yoosef</a:t>
            </a:r>
            <a:r>
              <a:rPr lang="en-US" sz="1800" b="0" i="0" dirty="0">
                <a:solidFill>
                  <a:schemeClr val="accent1"/>
                </a:solidFill>
                <a:effectLst/>
                <a:latin typeface="Times New Roman" panose="02020603050405020304" pitchFamily="18" charset="0"/>
                <a:cs typeface="Times New Roman" panose="02020603050405020304" pitchFamily="18" charset="0"/>
              </a:rPr>
              <a:t> </a:t>
            </a:r>
            <a:r>
              <a:rPr lang="en-US" sz="1800" b="0" i="0" dirty="0" err="1">
                <a:solidFill>
                  <a:schemeClr val="accent1"/>
                </a:solidFill>
                <a:effectLst/>
                <a:latin typeface="Times New Roman" panose="02020603050405020304" pitchFamily="18" charset="0"/>
                <a:cs typeface="Times New Roman" panose="02020603050405020304" pitchFamily="18" charset="0"/>
              </a:rPr>
              <a:t>Javadmoosavi</a:t>
            </a:r>
            <a:r>
              <a:rPr lang="en-US" sz="1800" b="0" i="0" dirty="0">
                <a:solidFill>
                  <a:schemeClr val="accent1"/>
                </a:solidFill>
                <a:effectLst/>
                <a:latin typeface="Times New Roman" panose="02020603050405020304" pitchFamily="18" charset="0"/>
                <a:cs typeface="Times New Roman" panose="02020603050405020304" pitchFamily="18" charset="0"/>
              </a:rPr>
              <a:t>, Borhan Mansouri, </a:t>
            </a:r>
            <a:r>
              <a:rPr lang="en-US" sz="1800" b="0" i="0" dirty="0" err="1">
                <a:solidFill>
                  <a:schemeClr val="accent1"/>
                </a:solidFill>
                <a:effectLst/>
                <a:latin typeface="Times New Roman" panose="02020603050405020304" pitchFamily="18" charset="0"/>
                <a:cs typeface="Times New Roman" panose="02020603050405020304" pitchFamily="18" charset="0"/>
              </a:rPr>
              <a:t>Nammam</a:t>
            </a:r>
            <a:r>
              <a:rPr lang="en-US" sz="1800" b="0" i="0" dirty="0">
                <a:solidFill>
                  <a:schemeClr val="accent1"/>
                </a:solidFill>
                <a:effectLst/>
                <a:latin typeface="Times New Roman" panose="02020603050405020304" pitchFamily="18" charset="0"/>
                <a:cs typeface="Times New Roman" panose="02020603050405020304" pitchFamily="18" charset="0"/>
              </a:rPr>
              <a:t> Ali Azadi, Omid </a:t>
            </a:r>
            <a:r>
              <a:rPr lang="en-US" sz="1800" b="0" i="0" dirty="0" err="1">
                <a:solidFill>
                  <a:schemeClr val="accent1"/>
                </a:solidFill>
                <a:effectLst/>
                <a:latin typeface="Times New Roman" panose="02020603050405020304" pitchFamily="18" charset="0"/>
                <a:cs typeface="Times New Roman" panose="02020603050405020304" pitchFamily="18" charset="0"/>
              </a:rPr>
              <a:t>Mehrpour</a:t>
            </a:r>
            <a:r>
              <a:rPr lang="en-US" sz="1800" b="0" i="0" dirty="0">
                <a:solidFill>
                  <a:schemeClr val="accent1"/>
                </a:solidFill>
                <a:effectLst/>
                <a:latin typeface="Times New Roman" panose="02020603050405020304" pitchFamily="18" charset="0"/>
                <a:cs typeface="Times New Roman" panose="02020603050405020304" pitchFamily="18" charset="0"/>
              </a:rPr>
              <a:t>, </a:t>
            </a:r>
            <a:r>
              <a:rPr lang="en-US" sz="1800" b="0" i="0" dirty="0" err="1">
                <a:solidFill>
                  <a:schemeClr val="accent1"/>
                </a:solidFill>
                <a:effectLst/>
                <a:latin typeface="Times New Roman" panose="02020603050405020304" pitchFamily="18" charset="0"/>
                <a:cs typeface="Times New Roman" panose="02020603050405020304" pitchFamily="18" charset="0"/>
              </a:rPr>
              <a:t>Samaneh</a:t>
            </a:r>
            <a:r>
              <a:rPr lang="en-US" sz="1800" b="0" i="0" dirty="0">
                <a:solidFill>
                  <a:schemeClr val="accent1"/>
                </a:solidFill>
                <a:effectLst/>
                <a:latin typeface="Times New Roman" panose="02020603050405020304" pitchFamily="18" charset="0"/>
                <a:cs typeface="Times New Roman" panose="02020603050405020304" pitchFamily="18" charset="0"/>
              </a:rPr>
              <a:t> </a:t>
            </a:r>
            <a:r>
              <a:rPr lang="en-US" sz="1800" b="0" i="0" dirty="0" err="1">
                <a:solidFill>
                  <a:schemeClr val="accent1"/>
                </a:solidFill>
                <a:effectLst/>
                <a:latin typeface="Times New Roman" panose="02020603050405020304" pitchFamily="18" charset="0"/>
                <a:cs typeface="Times New Roman" panose="02020603050405020304" pitchFamily="18" charset="0"/>
              </a:rPr>
              <a:t>Nakhaee</a:t>
            </a:r>
            <a:endParaRPr dirty="0">
              <a:solidFill>
                <a:schemeClr val="accent1"/>
              </a:solidFill>
              <a:latin typeface="Times New Roman" panose="02020603050405020304" pitchFamily="18" charset="0"/>
              <a:cs typeface="Times New Roman" panose="02020603050405020304" pitchFamily="18" charset="0"/>
            </a:endParaRPr>
          </a:p>
        </p:txBody>
      </p:sp>
      <p:sp>
        <p:nvSpPr>
          <p:cNvPr id="265" name="Google Shape;265;p18"/>
          <p:cNvSpPr txBox="1">
            <a:spLocks noGrp="1"/>
          </p:cNvSpPr>
          <p:nvPr>
            <p:ph type="body" idx="1"/>
          </p:nvPr>
        </p:nvSpPr>
        <p:spPr>
          <a:xfrm>
            <a:off x="485775" y="2037736"/>
            <a:ext cx="10515600" cy="4351338"/>
          </a:xfrm>
          <a:prstGeom prst="rect">
            <a:avLst/>
          </a:prstGeom>
          <a:noFill/>
          <a:ln>
            <a:noFill/>
          </a:ln>
        </p:spPr>
        <p:txBody>
          <a:bodyPr spcFirstLastPara="1" wrap="square" lIns="91425" tIns="45700" rIns="91425" bIns="45700" anchor="t" anchorCtr="0">
            <a:normAutofit/>
          </a:bodyPr>
          <a:lstStyle/>
          <a:p>
            <a:pPr marL="285750" indent="-285750">
              <a:spcBef>
                <a:spcPts val="0"/>
              </a:spcBef>
              <a:buSzPts val="2400"/>
            </a:pPr>
            <a:r>
              <a:rPr lang="en-US" sz="2400" dirty="0">
                <a:latin typeface="Times New Roman" panose="02020603050405020304" pitchFamily="18" charset="0"/>
                <a:cs typeface="Times New Roman" panose="02020603050405020304" pitchFamily="18" charset="0"/>
              </a:rPr>
              <a:t>This study was conducted to evaluate the levels of trace metals Fe, Cr, Co, Cd, Cu, Ni, Hg, Zn, and Pb in healthy individuals and patients with thyroid disease (hyperthyroidism, hypothyroidism, and cancerous). </a:t>
            </a:r>
          </a:p>
          <a:p>
            <a:pPr marL="0" indent="0">
              <a:spcBef>
                <a:spcPts val="0"/>
              </a:spcBef>
              <a:buSzPts val="2400"/>
              <a:buNone/>
            </a:pPr>
            <a:endParaRPr lang="en-US" sz="2400" dirty="0">
              <a:latin typeface="Times New Roman" panose="02020603050405020304" pitchFamily="18" charset="0"/>
              <a:cs typeface="Times New Roman" panose="02020603050405020304" pitchFamily="18" charset="0"/>
            </a:endParaRPr>
          </a:p>
          <a:p>
            <a:pPr marL="285750" indent="-285750">
              <a:spcBef>
                <a:spcPts val="0"/>
              </a:spcBef>
              <a:buSzPts val="2400"/>
            </a:pPr>
            <a:r>
              <a:rPr lang="en-US" sz="2400" dirty="0">
                <a:latin typeface="Times New Roman" panose="02020603050405020304" pitchFamily="18" charset="0"/>
                <a:cs typeface="Times New Roman" panose="02020603050405020304" pitchFamily="18" charset="0"/>
              </a:rPr>
              <a:t>Results showed that the concentration levels of Cr, Co, Zn, Cd, and Pb were significantly higher in case-patients (p &lt; 0.05), but the levels of Fe, Ni, and Hg were similar between healthy and patient subjects (p &gt; 0.05).</a:t>
            </a:r>
          </a:p>
          <a:p>
            <a:pPr marL="0" indent="0">
              <a:spcBef>
                <a:spcPts val="0"/>
              </a:spcBef>
              <a:buSzPts val="2400"/>
              <a:buNone/>
            </a:pPr>
            <a:endParaRPr lang="en-US" sz="2400" dirty="0">
              <a:latin typeface="Times New Roman" panose="02020603050405020304" pitchFamily="18" charset="0"/>
              <a:cs typeface="Times New Roman" panose="02020603050405020304" pitchFamily="18" charset="0"/>
            </a:endParaRPr>
          </a:p>
          <a:p>
            <a:pPr marL="285750" indent="-285750">
              <a:spcBef>
                <a:spcPts val="0"/>
              </a:spcBef>
              <a:buSzPts val="2400"/>
            </a:pPr>
            <a:r>
              <a:rPr lang="en-US" sz="2400" dirty="0">
                <a:latin typeface="Times New Roman" panose="02020603050405020304" pitchFamily="18" charset="0"/>
                <a:cs typeface="Times New Roman" panose="02020603050405020304" pitchFamily="18" charset="0"/>
              </a:rPr>
              <a:t> In conclusion, our findings suggest that toxic metals such as Pb, Cd, and Cr can increase the risk of developing hypothyroidism and thyroid cancer</a:t>
            </a:r>
            <a:r>
              <a:rPr lang="en-US" sz="1300" dirty="0">
                <a:latin typeface="Times New Roman" panose="02020603050405020304" pitchFamily="18" charset="0"/>
                <a:cs typeface="Times New Roman" panose="02020603050405020304" pitchFamily="18" charset="0"/>
              </a:rPr>
              <a:t>. </a:t>
            </a:r>
          </a:p>
          <a:p>
            <a:pPr marL="285750" indent="-285750">
              <a:spcBef>
                <a:spcPts val="0"/>
              </a:spcBef>
              <a:buSzPts val="2400"/>
            </a:pPr>
            <a:endParaRPr lang="en-US" sz="1300" dirty="0">
              <a:latin typeface="Calibri" panose="020F0502020204030204" pitchFamily="34" charset="0"/>
              <a:cs typeface="Calibri" panose="020F0502020204030204" pitchFamily="34" charset="0"/>
            </a:endParaRPr>
          </a:p>
          <a:p>
            <a:pPr marL="0" indent="0">
              <a:spcBef>
                <a:spcPts val="0"/>
              </a:spcBef>
              <a:buSzPts val="2400"/>
              <a:buNone/>
            </a:pPr>
            <a:endParaRPr lang="en-US" sz="1300" dirty="0">
              <a:latin typeface="Calibri" panose="020F0502020204030204" pitchFamily="34" charset="0"/>
              <a:cs typeface="Calibri" panose="020F0502020204030204" pitchFamily="34" charset="0"/>
            </a:endParaRPr>
          </a:p>
          <a:p>
            <a:pPr marL="0" indent="0">
              <a:spcBef>
                <a:spcPts val="0"/>
              </a:spcBef>
              <a:buSzPts val="2400"/>
              <a:buNone/>
            </a:pPr>
            <a:endParaRPr lang="en-US" sz="1300" dirty="0">
              <a:latin typeface="Calibri" panose="020F0502020204030204" pitchFamily="34" charset="0"/>
              <a:cs typeface="Calibri" panose="020F0502020204030204" pitchFamily="34" charset="0"/>
            </a:endParaRPr>
          </a:p>
          <a:p>
            <a:pPr marL="0" indent="0">
              <a:spcBef>
                <a:spcPts val="0"/>
              </a:spcBef>
              <a:buSzPts val="2400"/>
              <a:buNone/>
            </a:pPr>
            <a:endParaRPr lang="en-US" sz="1300" dirty="0">
              <a:latin typeface="Calibri" panose="020F0502020204030204" pitchFamily="34" charset="0"/>
              <a:cs typeface="Calibri" panose="020F0502020204030204" pitchFamily="34" charset="0"/>
            </a:endParaRPr>
          </a:p>
          <a:p>
            <a:pPr marL="0" indent="0">
              <a:spcBef>
                <a:spcPts val="0"/>
              </a:spcBef>
              <a:buSzPts val="2400"/>
              <a:buNone/>
            </a:pPr>
            <a:r>
              <a:rPr lang="en-US" sz="1300" dirty="0">
                <a:latin typeface="Calibri" panose="020F0502020204030204" pitchFamily="34" charset="0"/>
                <a:cs typeface="Calibri" panose="020F0502020204030204" pitchFamily="34" charset="0"/>
                <a:hlinkClick r:id="rId3"/>
              </a:rPr>
              <a:t>https://pubmed.ncbi.nlm.nih.gov/31701424/</a:t>
            </a:r>
            <a:r>
              <a:rPr lang="en-US" sz="1300" dirty="0">
                <a:latin typeface="Calibri" panose="020F0502020204030204" pitchFamily="34" charset="0"/>
                <a:cs typeface="Calibri" panose="020F0502020204030204" pitchFamily="34" charset="0"/>
              </a:rPr>
              <a:t> </a:t>
            </a:r>
            <a:endParaRPr sz="1300" dirty="0">
              <a:latin typeface="Calibri" panose="020F0502020204030204" pitchFamily="34" charset="0"/>
              <a:cs typeface="Calibri" panose="020F0502020204030204" pitchFamily="34" charset="0"/>
            </a:endParaRPr>
          </a:p>
        </p:txBody>
      </p:sp>
      <p:pic>
        <p:nvPicPr>
          <p:cNvPr id="2" name="Google Shape;178;p10">
            <a:extLst>
              <a:ext uri="{FF2B5EF4-FFF2-40B4-BE49-F238E27FC236}">
                <a16:creationId xmlns:a16="http://schemas.microsoft.com/office/drawing/2014/main" id="{51EE060B-746F-7234-B8C9-E29322EF160A}"/>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0DD6D4A7-2599-EBAC-8805-D07C71839EA3}"/>
              </a:ext>
            </a:extLst>
          </p:cNvPr>
          <p:cNvSpPr txBox="1"/>
          <p:nvPr/>
        </p:nvSpPr>
        <p:spPr>
          <a:xfrm>
            <a:off x="2743200" y="6454259"/>
            <a:ext cx="7933038"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2024 </a:t>
            </a:r>
          </a:p>
        </p:txBody>
      </p:sp>
      <p:pic>
        <p:nvPicPr>
          <p:cNvPr id="4" name="Google Shape;251;p16" descr="Logo&#10;&#10;Description automatically generated">
            <a:extLst>
              <a:ext uri="{FF2B5EF4-FFF2-40B4-BE49-F238E27FC236}">
                <a16:creationId xmlns:a16="http://schemas.microsoft.com/office/drawing/2014/main" id="{B56F0BD7-9A9C-7499-1A48-0F808CCA91A9}"/>
              </a:ext>
            </a:extLst>
          </p:cNvPr>
          <p:cNvPicPr preferRelativeResize="0"/>
          <p:nvPr/>
        </p:nvPicPr>
        <p:blipFill rotWithShape="1">
          <a:blip r:embed="rId5">
            <a:alphaModFix/>
          </a:blip>
          <a:srcRect/>
          <a:stretch/>
        </p:blipFill>
        <p:spPr>
          <a:xfrm>
            <a:off x="10375205" y="5265878"/>
            <a:ext cx="1957190" cy="170273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
          <p:cNvSpPr txBox="1">
            <a:spLocks noGrp="1"/>
          </p:cNvSpPr>
          <p:nvPr>
            <p:ph type="ctrTitle"/>
          </p:nvPr>
        </p:nvSpPr>
        <p:spPr>
          <a:xfrm>
            <a:off x="1928982" y="1051948"/>
            <a:ext cx="5238466" cy="299141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Times New Roman"/>
              <a:buNone/>
            </a:pPr>
            <a:r>
              <a:rPr lang="en-US" sz="6600" dirty="0">
                <a:latin typeface="Times New Roman"/>
                <a:ea typeface="Times New Roman"/>
                <a:cs typeface="Times New Roman"/>
                <a:sym typeface="Times New Roman"/>
              </a:rPr>
              <a:t>ISNS </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CASE</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STUDY</a:t>
            </a:r>
            <a:endParaRPr dirty="0"/>
          </a:p>
        </p:txBody>
      </p:sp>
      <p:sp>
        <p:nvSpPr>
          <p:cNvPr id="103" name="Google Shape;103;p2"/>
          <p:cNvSpPr txBox="1">
            <a:spLocks noGrp="1"/>
          </p:cNvSpPr>
          <p:nvPr>
            <p:ph type="subTitle" idx="1"/>
          </p:nvPr>
        </p:nvSpPr>
        <p:spPr>
          <a:xfrm>
            <a:off x="1928982" y="4140306"/>
            <a:ext cx="3947562" cy="216355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2800" dirty="0">
                <a:latin typeface="Times New Roman"/>
                <a:ea typeface="Times New Roman"/>
                <a:cs typeface="Times New Roman"/>
                <a:sym typeface="Times New Roman"/>
              </a:rPr>
              <a:t>With Dr. Norbert </a:t>
            </a:r>
            <a:r>
              <a:rPr lang="en-US" sz="2800" dirty="0" err="1">
                <a:latin typeface="Times New Roman"/>
                <a:ea typeface="Times New Roman"/>
                <a:cs typeface="Times New Roman"/>
                <a:sym typeface="Times New Roman"/>
              </a:rPr>
              <a:t>Ketskes</a:t>
            </a:r>
            <a:r>
              <a:rPr lang="en-US" sz="2800" dirty="0">
                <a:latin typeface="Times New Roman"/>
                <a:ea typeface="Times New Roman"/>
                <a:cs typeface="Times New Roman"/>
                <a:sym typeface="Times New Roman"/>
              </a:rPr>
              <a:t> on Hypothyroidism </a:t>
            </a:r>
            <a:endParaRPr dirty="0"/>
          </a:p>
        </p:txBody>
      </p:sp>
      <p:sp>
        <p:nvSpPr>
          <p:cNvPr id="104" name="Google Shape;104;p2"/>
          <p:cNvSpPr/>
          <p:nvPr/>
        </p:nvSpPr>
        <p:spPr>
          <a:xfrm>
            <a:off x="5936819" y="651085"/>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 name="Google Shape;105;p2" descr="Picture 7"/>
          <p:cNvPicPr preferRelativeResize="0"/>
          <p:nvPr/>
        </p:nvPicPr>
        <p:blipFill rotWithShape="1">
          <a:blip r:embed="rId3">
            <a:alphaModFix/>
          </a:blip>
          <a:srcRect/>
          <a:stretch/>
        </p:blipFill>
        <p:spPr>
          <a:xfrm>
            <a:off x="7762351" y="1873557"/>
            <a:ext cx="3803039" cy="3822152"/>
          </a:xfrm>
          <a:prstGeom prst="rect">
            <a:avLst/>
          </a:prstGeom>
          <a:noFill/>
          <a:ln>
            <a:noFill/>
          </a:ln>
        </p:spPr>
      </p:pic>
      <p:sp>
        <p:nvSpPr>
          <p:cNvPr id="106" name="Google Shape;106;p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8" name="Google Shape;108;p2"/>
          <p:cNvSpPr txBox="1"/>
          <p:nvPr/>
        </p:nvSpPr>
        <p:spPr>
          <a:xfrm>
            <a:off x="2708518" y="6434047"/>
            <a:ext cx="89178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2024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7"/>
          <p:cNvSpPr txBox="1">
            <a:spLocks noGrp="1"/>
          </p:cNvSpPr>
          <p:nvPr>
            <p:ph type="title"/>
          </p:nvPr>
        </p:nvSpPr>
        <p:spPr>
          <a:xfrm>
            <a:off x="334617" y="337343"/>
            <a:ext cx="10850217"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00"/>
              <a:buFont typeface="Calibri"/>
              <a:buNone/>
            </a:pPr>
            <a:r>
              <a:rPr lang="en-US" dirty="0">
                <a:latin typeface="Times New Roman" panose="02020603050405020304" pitchFamily="18" charset="0"/>
                <a:cs typeface="Times New Roman" panose="02020603050405020304" pitchFamily="18" charset="0"/>
              </a:rPr>
              <a:t>Effect of zinc supplementation on thyroid hormone function. A case study of two college females</a:t>
            </a:r>
            <a:br>
              <a:rPr lang="en-US" dirty="0">
                <a:latin typeface="Times New Roman" panose="02020603050405020304" pitchFamily="18" charset="0"/>
                <a:cs typeface="Times New Roman" panose="02020603050405020304" pitchFamily="18" charset="0"/>
              </a:rPr>
            </a:br>
            <a:r>
              <a:rPr lang="en-US" sz="1600" dirty="0">
                <a:solidFill>
                  <a:schemeClr val="accent1"/>
                </a:solidFill>
                <a:latin typeface="Times New Roman" panose="02020603050405020304" pitchFamily="18" charset="0"/>
                <a:cs typeface="Times New Roman" panose="02020603050405020304" pitchFamily="18" charset="0"/>
              </a:rPr>
              <a:t>Christy Maxwell, Stella Lucia Volpe </a:t>
            </a:r>
            <a:endParaRPr dirty="0">
              <a:solidFill>
                <a:schemeClr val="accent1"/>
              </a:solidFill>
              <a:latin typeface="Times New Roman" panose="02020603050405020304" pitchFamily="18" charset="0"/>
              <a:cs typeface="Times New Roman" panose="02020603050405020304" pitchFamily="18" charset="0"/>
            </a:endParaRPr>
          </a:p>
        </p:txBody>
      </p:sp>
      <p:sp>
        <p:nvSpPr>
          <p:cNvPr id="257" name="Google Shape;257;p17"/>
          <p:cNvSpPr txBox="1">
            <a:spLocks noGrp="1"/>
          </p:cNvSpPr>
          <p:nvPr>
            <p:ph type="body" idx="1"/>
          </p:nvPr>
        </p:nvSpPr>
        <p:spPr>
          <a:xfrm>
            <a:off x="212034" y="1864212"/>
            <a:ext cx="11648661" cy="3993663"/>
          </a:xfrm>
          <a:prstGeom prst="rect">
            <a:avLst/>
          </a:prstGeom>
          <a:noFill/>
          <a:ln>
            <a:noFill/>
          </a:ln>
        </p:spPr>
        <p:txBody>
          <a:bodyPr spcFirstLastPara="1" wrap="square" lIns="91425" tIns="45700" rIns="91425" bIns="45700" anchor="t" anchorCtr="0">
            <a:normAutofit fontScale="85000" lnSpcReduction="20000"/>
          </a:bodyPr>
          <a:lstStyle/>
          <a:p>
            <a:pPr marL="228600" indent="-228600">
              <a:spcBef>
                <a:spcPts val="0"/>
              </a:spcBef>
              <a:buSzPts val="2400"/>
            </a:pPr>
            <a:r>
              <a:rPr lang="en-US" sz="2600" dirty="0">
                <a:latin typeface="Times New Roman" panose="02020603050405020304" pitchFamily="18" charset="0"/>
                <a:cs typeface="Times New Roman" panose="02020603050405020304" pitchFamily="18" charset="0"/>
              </a:rPr>
              <a:t>Zinc is crucial for proper thyroid hormone metabolism; zinc deficiency may result in decreased thyroid hormone levels and resting metabolic rate (RMR). The purpose of this investigation was to assess the effects of zinc supplementation on plasma zinc, serum ferritin, plasma total triiodothyronine (T(3)) and thyroxine (T(4)), serum free T(3) and T(4), and thyroid-stimulating hormone concentrations, and RMR in zinc-deficient, physically active women.</a:t>
            </a:r>
          </a:p>
          <a:p>
            <a:pPr marL="0" indent="0">
              <a:spcBef>
                <a:spcPts val="0"/>
              </a:spcBef>
              <a:buSzPts val="2400"/>
              <a:buNone/>
            </a:pPr>
            <a:endParaRPr lang="en-US" sz="2600" dirty="0">
              <a:latin typeface="Times New Roman" panose="02020603050405020304" pitchFamily="18" charset="0"/>
              <a:cs typeface="Times New Roman" panose="02020603050405020304" pitchFamily="18" charset="0"/>
            </a:endParaRPr>
          </a:p>
          <a:p>
            <a:pPr marL="228600" indent="-228600">
              <a:spcBef>
                <a:spcPts val="0"/>
              </a:spcBef>
              <a:buSzPts val="2400"/>
            </a:pPr>
            <a:r>
              <a:rPr lang="en-US" sz="2600" dirty="0">
                <a:latin typeface="Times New Roman" panose="02020603050405020304" pitchFamily="18" charset="0"/>
                <a:cs typeface="Times New Roman" panose="02020603050405020304" pitchFamily="18" charset="0"/>
              </a:rPr>
              <a:t>Zinc-deficient female college students (ZD1 and ZD2) were supplemented with 26.4 mg/day of zinc (as zinc gluconate), and the above parameters were analyzed at 0, 2 and 4 months.</a:t>
            </a:r>
          </a:p>
          <a:p>
            <a:pPr marL="0" indent="0">
              <a:spcBef>
                <a:spcPts val="0"/>
              </a:spcBef>
              <a:buSzPts val="2400"/>
              <a:buNone/>
            </a:pPr>
            <a:endParaRPr lang="en-US" sz="2600" dirty="0">
              <a:latin typeface="Times New Roman" panose="02020603050405020304" pitchFamily="18" charset="0"/>
              <a:cs typeface="Times New Roman" panose="02020603050405020304" pitchFamily="18" charset="0"/>
            </a:endParaRPr>
          </a:p>
          <a:p>
            <a:pPr marL="228600" indent="-228600">
              <a:spcBef>
                <a:spcPts val="0"/>
              </a:spcBef>
              <a:buSzPts val="2400"/>
            </a:pPr>
            <a:r>
              <a:rPr lang="en-US" sz="2600" b="1" i="0" dirty="0">
                <a:solidFill>
                  <a:srgbClr val="212121"/>
                </a:solidFill>
                <a:effectLst/>
                <a:latin typeface="Times New Roman" panose="02020603050405020304" pitchFamily="18" charset="0"/>
                <a:cs typeface="Times New Roman" panose="02020603050405020304" pitchFamily="18" charset="0"/>
              </a:rPr>
              <a:t> </a:t>
            </a:r>
            <a:r>
              <a:rPr lang="en-US" sz="2600" b="0" i="0" dirty="0">
                <a:solidFill>
                  <a:srgbClr val="212121"/>
                </a:solidFill>
                <a:effectLst/>
                <a:latin typeface="Times New Roman" panose="02020603050405020304" pitchFamily="18" charset="0"/>
                <a:cs typeface="Times New Roman" panose="02020603050405020304" pitchFamily="18" charset="0"/>
              </a:rPr>
              <a:t>Zinc supplementation appeared to be directly responsible for the increase in plasma zinc and decline in serum ferritin concentrations in both subjects. Zinc supplementation appeared to have a favorable effect on thyroid hormone levels, particularly total T(3), and RMR.</a:t>
            </a:r>
          </a:p>
          <a:p>
            <a:pPr marL="228600" indent="-228600">
              <a:spcBef>
                <a:spcPts val="0"/>
              </a:spcBef>
              <a:buSzPts val="2400"/>
            </a:pPr>
            <a:endParaRPr lang="en-US" sz="2200" dirty="0">
              <a:solidFill>
                <a:srgbClr val="212121"/>
              </a:solidFill>
              <a:latin typeface="Times New Roman" panose="02020603050405020304" pitchFamily="18" charset="0"/>
              <a:cs typeface="Times New Roman" panose="02020603050405020304" pitchFamily="18" charset="0"/>
            </a:endParaRPr>
          </a:p>
          <a:p>
            <a:pPr marL="0" indent="0">
              <a:spcBef>
                <a:spcPts val="0"/>
              </a:spcBef>
              <a:buSzPts val="2400"/>
              <a:buNone/>
            </a:pPr>
            <a:endParaRPr lang="en-US" sz="2200" b="0" i="0" dirty="0">
              <a:solidFill>
                <a:srgbClr val="212121"/>
              </a:solidFill>
              <a:effectLst/>
              <a:latin typeface="Times New Roman" panose="02020603050405020304" pitchFamily="18" charset="0"/>
              <a:cs typeface="Times New Roman" panose="02020603050405020304" pitchFamily="18" charset="0"/>
            </a:endParaRPr>
          </a:p>
          <a:p>
            <a:pPr marL="228600" indent="-228600">
              <a:spcBef>
                <a:spcPts val="0"/>
              </a:spcBef>
              <a:buSzPts val="2400"/>
            </a:pPr>
            <a:endParaRPr lang="en-US" sz="2200" dirty="0">
              <a:solidFill>
                <a:srgbClr val="212121"/>
              </a:solidFill>
              <a:latin typeface="Times New Roman" panose="02020603050405020304" pitchFamily="18" charset="0"/>
              <a:cs typeface="Times New Roman" panose="02020603050405020304" pitchFamily="18" charset="0"/>
            </a:endParaRPr>
          </a:p>
          <a:p>
            <a:pPr marL="0" indent="0">
              <a:spcBef>
                <a:spcPts val="0"/>
              </a:spcBef>
              <a:buSzPts val="2400"/>
              <a:buNone/>
            </a:pPr>
            <a:r>
              <a:rPr lang="en-US" sz="1500" dirty="0">
                <a:latin typeface="Times New Roman" panose="02020603050405020304" pitchFamily="18" charset="0"/>
                <a:cs typeface="Times New Roman" panose="02020603050405020304" pitchFamily="18" charset="0"/>
                <a:hlinkClick r:id="rId3"/>
              </a:rPr>
              <a:t>https://pubmed.ncbi.nlm.nih.gov/17541266/</a:t>
            </a:r>
            <a:r>
              <a:rPr lang="en-US" sz="1500" dirty="0">
                <a:latin typeface="Times New Roman" panose="02020603050405020304" pitchFamily="18" charset="0"/>
                <a:cs typeface="Times New Roman" panose="02020603050405020304" pitchFamily="18" charset="0"/>
              </a:rPr>
              <a:t> </a:t>
            </a:r>
          </a:p>
        </p:txBody>
      </p:sp>
      <p:pic>
        <p:nvPicPr>
          <p:cNvPr id="2" name="Google Shape;178;p10">
            <a:extLst>
              <a:ext uri="{FF2B5EF4-FFF2-40B4-BE49-F238E27FC236}">
                <a16:creationId xmlns:a16="http://schemas.microsoft.com/office/drawing/2014/main" id="{DD2FE981-82C4-2DEA-B143-83B1D1DA78D3}"/>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F1070F3D-F718-947C-5A1A-84F219F7E60F}"/>
              </a:ext>
            </a:extLst>
          </p:cNvPr>
          <p:cNvSpPr txBox="1"/>
          <p:nvPr/>
        </p:nvSpPr>
        <p:spPr>
          <a:xfrm>
            <a:off x="2697892" y="6454259"/>
            <a:ext cx="6796216"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2024 </a:t>
            </a:r>
          </a:p>
        </p:txBody>
      </p:sp>
      <p:pic>
        <p:nvPicPr>
          <p:cNvPr id="4" name="Google Shape;251;p16" descr="Logo&#10;&#10;Description automatically generated">
            <a:extLst>
              <a:ext uri="{FF2B5EF4-FFF2-40B4-BE49-F238E27FC236}">
                <a16:creationId xmlns:a16="http://schemas.microsoft.com/office/drawing/2014/main" id="{088BB733-7591-205B-A287-8697C99DC1E6}"/>
              </a:ext>
            </a:extLst>
          </p:cNvPr>
          <p:cNvPicPr preferRelativeResize="0"/>
          <p:nvPr/>
        </p:nvPicPr>
        <p:blipFill rotWithShape="1">
          <a:blip r:embed="rId5">
            <a:alphaModFix/>
          </a:blip>
          <a:srcRect/>
          <a:stretch/>
        </p:blipFill>
        <p:spPr>
          <a:xfrm>
            <a:off x="10375205" y="5240993"/>
            <a:ext cx="1957190" cy="170273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9"/>
          <p:cNvSpPr txBox="1">
            <a:spLocks noGrp="1"/>
          </p:cNvSpPr>
          <p:nvPr>
            <p:ph type="title"/>
          </p:nvPr>
        </p:nvSpPr>
        <p:spPr>
          <a:xfrm>
            <a:off x="505239" y="137626"/>
            <a:ext cx="111815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4000" dirty="0">
                <a:latin typeface="Times New Roman" panose="02020603050405020304" pitchFamily="18" charset="0"/>
                <a:cs typeface="Times New Roman" panose="02020603050405020304" pitchFamily="18" charset="0"/>
              </a:rPr>
              <a:t>Vitamin D Deficiency and Its Association with Thyroid Disease </a:t>
            </a:r>
            <a:br>
              <a:rPr lang="en-US" sz="1400" dirty="0">
                <a:latin typeface="Times New Roman" panose="02020603050405020304" pitchFamily="18" charset="0"/>
                <a:cs typeface="Times New Roman" panose="02020603050405020304" pitchFamily="18" charset="0"/>
              </a:rPr>
            </a:br>
            <a:r>
              <a:rPr lang="en-US" sz="1400" dirty="0">
                <a:solidFill>
                  <a:schemeClr val="accent1"/>
                </a:solidFill>
                <a:latin typeface="Times New Roman" panose="02020603050405020304" pitchFamily="18" charset="0"/>
                <a:cs typeface="Times New Roman" panose="02020603050405020304" pitchFamily="18" charset="0"/>
              </a:rPr>
              <a:t>Dr. Amal Mohammed </a:t>
            </a:r>
            <a:r>
              <a:rPr lang="en-US" sz="1400" dirty="0" err="1">
                <a:solidFill>
                  <a:schemeClr val="accent1"/>
                </a:solidFill>
                <a:latin typeface="Times New Roman" panose="02020603050405020304" pitchFamily="18" charset="0"/>
                <a:cs typeface="Times New Roman" panose="02020603050405020304" pitchFamily="18" charset="0"/>
              </a:rPr>
              <a:t>Husein</a:t>
            </a:r>
            <a:r>
              <a:rPr lang="en-US" sz="1400" dirty="0">
                <a:solidFill>
                  <a:schemeClr val="accent1"/>
                </a:solidFill>
                <a:latin typeface="Times New Roman" panose="02020603050405020304" pitchFamily="18" charset="0"/>
                <a:cs typeface="Times New Roman" panose="02020603050405020304" pitchFamily="18" charset="0"/>
              </a:rPr>
              <a:t> </a:t>
            </a:r>
            <a:r>
              <a:rPr lang="en-US" sz="1400" dirty="0" err="1">
                <a:solidFill>
                  <a:schemeClr val="accent1"/>
                </a:solidFill>
                <a:latin typeface="Times New Roman" panose="02020603050405020304" pitchFamily="18" charset="0"/>
                <a:cs typeface="Times New Roman" panose="02020603050405020304" pitchFamily="18" charset="0"/>
              </a:rPr>
              <a:t>Mackawy</a:t>
            </a:r>
            <a:r>
              <a:rPr lang="en-US" sz="1400" dirty="0">
                <a:solidFill>
                  <a:schemeClr val="accent1"/>
                </a:solidFill>
                <a:latin typeface="Times New Roman" panose="02020603050405020304" pitchFamily="18" charset="0"/>
                <a:cs typeface="Times New Roman" panose="02020603050405020304" pitchFamily="18" charset="0"/>
              </a:rPr>
              <a:t>, Bushra Mohammed AI-</a:t>
            </a:r>
            <a:r>
              <a:rPr lang="en-US" sz="1400" dirty="0" err="1">
                <a:solidFill>
                  <a:schemeClr val="accent1"/>
                </a:solidFill>
                <a:latin typeface="Times New Roman" panose="02020603050405020304" pitchFamily="18" charset="0"/>
                <a:cs typeface="Times New Roman" panose="02020603050405020304" pitchFamily="18" charset="0"/>
              </a:rPr>
              <a:t>ayed</a:t>
            </a:r>
            <a:r>
              <a:rPr lang="en-US" sz="1400" dirty="0">
                <a:solidFill>
                  <a:schemeClr val="accent1"/>
                </a:solidFill>
                <a:latin typeface="Times New Roman" panose="02020603050405020304" pitchFamily="18" charset="0"/>
                <a:cs typeface="Times New Roman" panose="02020603050405020304" pitchFamily="18" charset="0"/>
              </a:rPr>
              <a:t>, and </a:t>
            </a:r>
            <a:r>
              <a:rPr lang="en-US" sz="1400" dirty="0" err="1">
                <a:solidFill>
                  <a:schemeClr val="accent1"/>
                </a:solidFill>
                <a:latin typeface="Times New Roman" panose="02020603050405020304" pitchFamily="18" charset="0"/>
                <a:cs typeface="Times New Roman" panose="02020603050405020304" pitchFamily="18" charset="0"/>
              </a:rPr>
              <a:t>Bashayer</a:t>
            </a:r>
            <a:r>
              <a:rPr lang="en-US" sz="1400" dirty="0">
                <a:solidFill>
                  <a:schemeClr val="accent1"/>
                </a:solidFill>
                <a:latin typeface="Times New Roman" panose="02020603050405020304" pitchFamily="18" charset="0"/>
                <a:cs typeface="Times New Roman" panose="02020603050405020304" pitchFamily="18" charset="0"/>
              </a:rPr>
              <a:t> Mater AI-</a:t>
            </a:r>
            <a:r>
              <a:rPr lang="en-US" sz="1400" dirty="0" err="1">
                <a:solidFill>
                  <a:schemeClr val="accent1"/>
                </a:solidFill>
                <a:latin typeface="Times New Roman" panose="02020603050405020304" pitchFamily="18" charset="0"/>
                <a:cs typeface="Times New Roman" panose="02020603050405020304" pitchFamily="18" charset="0"/>
              </a:rPr>
              <a:t>rashidi</a:t>
            </a:r>
            <a:endParaRPr sz="3200" dirty="0">
              <a:solidFill>
                <a:schemeClr val="accent1"/>
              </a:solidFill>
              <a:latin typeface="Times New Roman" panose="02020603050405020304" pitchFamily="18" charset="0"/>
              <a:cs typeface="Times New Roman" panose="02020603050405020304" pitchFamily="18" charset="0"/>
            </a:endParaRPr>
          </a:p>
        </p:txBody>
      </p:sp>
      <p:sp>
        <p:nvSpPr>
          <p:cNvPr id="273" name="Google Shape;273;p19"/>
          <p:cNvSpPr txBox="1">
            <a:spLocks noGrp="1"/>
          </p:cNvSpPr>
          <p:nvPr>
            <p:ph type="body" idx="1"/>
          </p:nvPr>
        </p:nvSpPr>
        <p:spPr>
          <a:xfrm>
            <a:off x="505239" y="1563656"/>
            <a:ext cx="10848561" cy="4724951"/>
          </a:xfrm>
          <a:prstGeom prst="rect">
            <a:avLst/>
          </a:prstGeom>
          <a:noFill/>
          <a:ln>
            <a:noFill/>
          </a:ln>
        </p:spPr>
        <p:txBody>
          <a:bodyPr spcFirstLastPara="1" wrap="square" lIns="91425" tIns="45700" rIns="91425" bIns="45700" anchor="t" anchorCtr="0">
            <a:normAutofit fontScale="92500" lnSpcReduction="10000"/>
          </a:bodyPr>
          <a:lstStyle/>
          <a:p>
            <a:pPr marL="228600" indent="-228600">
              <a:spcBef>
                <a:spcPts val="0"/>
              </a:spcBef>
              <a:buSzPts val="2400"/>
            </a:pPr>
            <a:r>
              <a:rPr lang="en-US" dirty="0"/>
              <a:t> </a:t>
            </a:r>
            <a:r>
              <a:rPr lang="en-US" sz="2200" dirty="0">
                <a:latin typeface="Times New Roman" panose="02020603050405020304" pitchFamily="18" charset="0"/>
                <a:cs typeface="Times New Roman" panose="02020603050405020304" pitchFamily="18" charset="0"/>
              </a:rPr>
              <a:t>Vitamin D deficiency is a global health problem, and its role as an immune modulator has been recently emphasized. The evidence is increasingly pointing towards vitamin D’s significant role in reducing the incidence of autoimmune diseases.</a:t>
            </a:r>
          </a:p>
          <a:p>
            <a:pPr marL="228600" indent="-228600">
              <a:spcBef>
                <a:spcPts val="0"/>
              </a:spcBef>
              <a:buSzPts val="2400"/>
            </a:pPr>
            <a:r>
              <a:rPr lang="en-US" sz="2200" dirty="0">
                <a:latin typeface="Times New Roman" panose="02020603050405020304" pitchFamily="18" charset="0"/>
                <a:cs typeface="Times New Roman" panose="02020603050405020304" pitchFamily="18" charset="0"/>
              </a:rPr>
              <a:t> We aimed to examine the relationship between hypothyroidism and vitamin D deficiency and to clarify the relationship between serum calcium levels with hypothyroid disease.</a:t>
            </a:r>
          </a:p>
          <a:p>
            <a:pPr marL="228600" indent="-228600">
              <a:spcBef>
                <a:spcPts val="0"/>
              </a:spcBef>
              <a:buSzPts val="2400"/>
            </a:pPr>
            <a:r>
              <a:rPr lang="en-US" sz="2200" dirty="0">
                <a:latin typeface="Times New Roman" panose="02020603050405020304" pitchFamily="18" charset="0"/>
                <a:cs typeface="Times New Roman" panose="02020603050405020304" pitchFamily="18" charset="0"/>
              </a:rPr>
              <a:t>Serum vitamin D (25-OH) levels were measured in 30 patients with hypothyroidism and 30 healthy subjects, utilizing the spectrophotometric method. Vitamin D deficiency was designated at levels lower than 20 ng/ml. Thyroid hormones (TSH, T3, and T4) and calcium levels were evaluated in all participants.</a:t>
            </a:r>
          </a:p>
          <a:p>
            <a:pPr marL="228600" indent="-228600">
              <a:spcBef>
                <a:spcPts val="0"/>
              </a:spcBef>
              <a:buSzPts val="2400"/>
            </a:pPr>
            <a:r>
              <a:rPr lang="en-US" sz="2200" dirty="0">
                <a:latin typeface="Times New Roman" panose="02020603050405020304" pitchFamily="18" charset="0"/>
                <a:cs typeface="Times New Roman" panose="02020603050405020304" pitchFamily="18" charset="0"/>
              </a:rPr>
              <a:t>Serum 25(OH) vit D was significantly lower in hypothyroid patients than in controls (t=−11.128, P =0.000). Its level was insignificantly decreased in females than in male patients (t=− 1.32, P &gt;0.05). Moreover, serum calcium levels recorded a significant decrease in hypothyroid patients when compared to controls (t= −5.69, P = 0.000).</a:t>
            </a:r>
          </a:p>
          <a:p>
            <a:pPr marL="228600" indent="-228600">
              <a:spcBef>
                <a:spcPts val="0"/>
              </a:spcBef>
              <a:buSzPts val="2400"/>
            </a:pPr>
            <a:r>
              <a:rPr lang="en-US" sz="2200" dirty="0">
                <a:latin typeface="Times New Roman" panose="02020603050405020304" pitchFamily="18" charset="0"/>
                <a:cs typeface="Times New Roman" panose="02020603050405020304" pitchFamily="18" charset="0"/>
              </a:rPr>
              <a:t>Our results indicated that patients with hypothyroidism suffered from hypovitaminosis D with hypocalcemia which is significantly associated with the degree and severity of the hypothyroidism. That encourages the advisability of vit D supplementation and recommends the screening for Vitamin D deficiency and serum calcium levels for all hypothyroid patients.</a:t>
            </a:r>
          </a:p>
          <a:p>
            <a:pPr marL="228600" indent="-228600">
              <a:spcBef>
                <a:spcPts val="0"/>
              </a:spcBef>
              <a:buSzPts val="2400"/>
            </a:pPr>
            <a:endParaRPr lang="en-US" sz="2200" dirty="0">
              <a:latin typeface="Times New Roman" panose="02020603050405020304" pitchFamily="18" charset="0"/>
              <a:cs typeface="Times New Roman" panose="02020603050405020304" pitchFamily="18" charset="0"/>
            </a:endParaRPr>
          </a:p>
          <a:p>
            <a:pPr marL="0" indent="0">
              <a:spcBef>
                <a:spcPts val="0"/>
              </a:spcBef>
              <a:buSzPts val="2400"/>
              <a:buNone/>
            </a:pPr>
            <a:r>
              <a:rPr lang="en-US" sz="1500" dirty="0">
                <a:latin typeface="Times New Roman" panose="02020603050405020304" pitchFamily="18" charset="0"/>
                <a:cs typeface="Times New Roman" panose="02020603050405020304" pitchFamily="18" charset="0"/>
                <a:hlinkClick r:id="rId3"/>
              </a:rPr>
              <a:t>https://www.ncbi.nlm.nih.gov/pmc/articles/PMC3921055/</a:t>
            </a:r>
            <a:r>
              <a:rPr lang="en-US" sz="1500" dirty="0">
                <a:latin typeface="Times New Roman" panose="02020603050405020304" pitchFamily="18" charset="0"/>
                <a:cs typeface="Times New Roman" panose="02020603050405020304" pitchFamily="18" charset="0"/>
              </a:rPr>
              <a:t> </a:t>
            </a:r>
          </a:p>
        </p:txBody>
      </p:sp>
      <p:pic>
        <p:nvPicPr>
          <p:cNvPr id="2" name="Google Shape;178;p10">
            <a:extLst>
              <a:ext uri="{FF2B5EF4-FFF2-40B4-BE49-F238E27FC236}">
                <a16:creationId xmlns:a16="http://schemas.microsoft.com/office/drawing/2014/main" id="{B6FE96FE-6301-C6E5-336F-C8DF6D36A75F}"/>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48E52830-AF54-DC41-2547-9684322DDCD7}"/>
              </a:ext>
            </a:extLst>
          </p:cNvPr>
          <p:cNvSpPr txBox="1"/>
          <p:nvPr/>
        </p:nvSpPr>
        <p:spPr>
          <a:xfrm>
            <a:off x="2676269" y="6454259"/>
            <a:ext cx="6623221"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2024</a:t>
            </a:r>
          </a:p>
        </p:txBody>
      </p:sp>
      <p:pic>
        <p:nvPicPr>
          <p:cNvPr id="4" name="Google Shape;251;p16" descr="Logo&#10;&#10;Description automatically generated">
            <a:extLst>
              <a:ext uri="{FF2B5EF4-FFF2-40B4-BE49-F238E27FC236}">
                <a16:creationId xmlns:a16="http://schemas.microsoft.com/office/drawing/2014/main" id="{C1E0724E-CF4E-1234-50B1-110EFCF30DB9}"/>
              </a:ext>
            </a:extLst>
          </p:cNvPr>
          <p:cNvPicPr preferRelativeResize="0"/>
          <p:nvPr/>
        </p:nvPicPr>
        <p:blipFill rotWithShape="1">
          <a:blip r:embed="rId5">
            <a:alphaModFix/>
          </a:blip>
          <a:srcRect/>
          <a:stretch/>
        </p:blipFill>
        <p:spPr>
          <a:xfrm>
            <a:off x="10375205" y="5155269"/>
            <a:ext cx="1957190" cy="17027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txBox="1">
            <a:spLocks noGrp="1"/>
          </p:cNvSpPr>
          <p:nvPr>
            <p:ph type="title"/>
          </p:nvPr>
        </p:nvSpPr>
        <p:spPr>
          <a:xfrm>
            <a:off x="697805" y="4195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b="1" dirty="0">
                <a:latin typeface="Times New Roman" panose="02020603050405020304" pitchFamily="18" charset="0"/>
                <a:cs typeface="Times New Roman" panose="02020603050405020304" pitchFamily="18" charset="0"/>
              </a:rPr>
              <a:t>References</a:t>
            </a:r>
            <a:endParaRPr b="1" dirty="0">
              <a:latin typeface="Times New Roman" panose="02020603050405020304" pitchFamily="18" charset="0"/>
              <a:cs typeface="Times New Roman" panose="02020603050405020304" pitchFamily="18" charset="0"/>
            </a:endParaRPr>
          </a:p>
        </p:txBody>
      </p:sp>
      <p:sp>
        <p:nvSpPr>
          <p:cNvPr id="281" name="Google Shape;281;p20"/>
          <p:cNvSpPr txBox="1">
            <a:spLocks noGrp="1"/>
          </p:cNvSpPr>
          <p:nvPr>
            <p:ph type="body" idx="1"/>
          </p:nvPr>
        </p:nvSpPr>
        <p:spPr>
          <a:xfrm>
            <a:off x="697805" y="1690688"/>
            <a:ext cx="1079639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3200" dirty="0">
                <a:latin typeface="Times New Roman" panose="02020603050405020304" pitchFamily="18" charset="0"/>
                <a:cs typeface="Times New Roman" panose="02020603050405020304" pitchFamily="18" charset="0"/>
                <a:hlinkClick r:id="rId3"/>
              </a:rPr>
              <a:t>https://my.clevelandclinic.org/health/diseases/12120-hypothyroidism</a:t>
            </a:r>
            <a:r>
              <a:rPr lang="en-US" dirty="0">
                <a:latin typeface="Times New Roman" panose="02020603050405020304" pitchFamily="18" charset="0"/>
                <a:cs typeface="Times New Roman" panose="02020603050405020304" pitchFamily="18" charset="0"/>
              </a:rPr>
              <a:t> </a:t>
            </a:r>
          </a:p>
          <a:p>
            <a:pPr marL="228600" lvl="0" indent="-228600" algn="l" rtl="0">
              <a:lnSpc>
                <a:spcPct val="90000"/>
              </a:lnSpc>
              <a:spcBef>
                <a:spcPts val="0"/>
              </a:spcBef>
              <a:spcAft>
                <a:spcPts val="0"/>
              </a:spcAft>
              <a:buClr>
                <a:schemeClr val="dk1"/>
              </a:buClr>
              <a:buSzPts val="2400"/>
              <a:buChar char="•"/>
            </a:pPr>
            <a:r>
              <a:rPr lang="en-US" dirty="0">
                <a:latin typeface="Times New Roman" panose="02020603050405020304" pitchFamily="18" charset="0"/>
                <a:cs typeface="Times New Roman" panose="02020603050405020304" pitchFamily="18" charset="0"/>
                <a:hlinkClick r:id="rId4"/>
              </a:rPr>
              <a:t>https://pubmed.ncbi.nlm.nih.gov/31701424/</a:t>
            </a:r>
            <a:r>
              <a:rPr lang="en-US" dirty="0">
                <a:latin typeface="Times New Roman" panose="02020603050405020304" pitchFamily="18" charset="0"/>
                <a:cs typeface="Times New Roman" panose="02020603050405020304" pitchFamily="18" charset="0"/>
              </a:rPr>
              <a:t> </a:t>
            </a:r>
          </a:p>
          <a:p>
            <a:pPr marL="228600" lvl="0" indent="-228600" algn="l" rtl="0">
              <a:lnSpc>
                <a:spcPct val="90000"/>
              </a:lnSpc>
              <a:spcBef>
                <a:spcPts val="0"/>
              </a:spcBef>
              <a:spcAft>
                <a:spcPts val="0"/>
              </a:spcAft>
              <a:buClr>
                <a:schemeClr val="dk1"/>
              </a:buClr>
              <a:buSzPts val="2400"/>
              <a:buChar char="•"/>
            </a:pPr>
            <a:r>
              <a:rPr lang="en-US" dirty="0">
                <a:latin typeface="Times New Roman" panose="02020603050405020304" pitchFamily="18" charset="0"/>
                <a:cs typeface="Times New Roman" panose="02020603050405020304" pitchFamily="18" charset="0"/>
                <a:hlinkClick r:id="rId5"/>
              </a:rPr>
              <a:t>https://pubmed.ncbi.nlm.nih.gov/17541266/</a:t>
            </a:r>
            <a:r>
              <a:rPr lang="en-US" dirty="0">
                <a:latin typeface="Times New Roman" panose="02020603050405020304" pitchFamily="18" charset="0"/>
                <a:cs typeface="Times New Roman" panose="02020603050405020304" pitchFamily="18" charset="0"/>
              </a:rPr>
              <a:t> </a:t>
            </a:r>
          </a:p>
          <a:p>
            <a:pPr marL="228600" lvl="0" indent="-228600" algn="l" rtl="0">
              <a:lnSpc>
                <a:spcPct val="90000"/>
              </a:lnSpc>
              <a:spcBef>
                <a:spcPts val="0"/>
              </a:spcBef>
              <a:spcAft>
                <a:spcPts val="0"/>
              </a:spcAft>
              <a:buClr>
                <a:schemeClr val="dk1"/>
              </a:buClr>
              <a:buSzPts val="2400"/>
              <a:buChar char="•"/>
            </a:pPr>
            <a:r>
              <a:rPr lang="en-US" dirty="0">
                <a:latin typeface="Times New Roman" panose="02020603050405020304" pitchFamily="18" charset="0"/>
                <a:cs typeface="Times New Roman" panose="02020603050405020304" pitchFamily="18" charset="0"/>
                <a:hlinkClick r:id="rId6"/>
              </a:rPr>
              <a:t>https://www.ncbi.nlm.nih.gov/pmc/articles/PMC3921055/</a:t>
            </a:r>
            <a:r>
              <a:rPr lang="en-US" dirty="0">
                <a:latin typeface="Times New Roman" panose="02020603050405020304" pitchFamily="18" charset="0"/>
                <a:cs typeface="Times New Roman" panose="02020603050405020304" pitchFamily="18" charset="0"/>
              </a:rPr>
              <a:t> </a:t>
            </a:r>
          </a:p>
          <a:p>
            <a:pPr marL="228600" lvl="0" indent="-228600" algn="l" rtl="0">
              <a:lnSpc>
                <a:spcPct val="90000"/>
              </a:lnSpc>
              <a:spcBef>
                <a:spcPts val="0"/>
              </a:spcBef>
              <a:spcAft>
                <a:spcPts val="0"/>
              </a:spcAft>
              <a:buClr>
                <a:schemeClr val="dk1"/>
              </a:buClr>
              <a:buSzPts val="2400"/>
              <a:buChar char="•"/>
            </a:pPr>
            <a:endParaRPr dirty="0"/>
          </a:p>
        </p:txBody>
      </p:sp>
      <p:pic>
        <p:nvPicPr>
          <p:cNvPr id="2" name="Google Shape;178;p10">
            <a:extLst>
              <a:ext uri="{FF2B5EF4-FFF2-40B4-BE49-F238E27FC236}">
                <a16:creationId xmlns:a16="http://schemas.microsoft.com/office/drawing/2014/main" id="{F50D1788-ADB0-DD70-EB95-10FD6E53E0F2}"/>
              </a:ext>
            </a:extLst>
          </p:cNvPr>
          <p:cNvPicPr preferRelativeResize="0"/>
          <p:nvPr/>
        </p:nvPicPr>
        <p:blipFill rotWithShape="1">
          <a:blip r:embed="rId7">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18205343-BBA8-F5A4-A5B0-F473C39173E2}"/>
              </a:ext>
            </a:extLst>
          </p:cNvPr>
          <p:cNvSpPr txBox="1"/>
          <p:nvPr/>
        </p:nvSpPr>
        <p:spPr>
          <a:xfrm>
            <a:off x="2538961" y="6438482"/>
            <a:ext cx="6833287"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2024 </a:t>
            </a:r>
          </a:p>
        </p:txBody>
      </p:sp>
      <p:pic>
        <p:nvPicPr>
          <p:cNvPr id="4" name="Google Shape;251;p16" descr="Logo&#10;&#10;Description automatically generated">
            <a:extLst>
              <a:ext uri="{FF2B5EF4-FFF2-40B4-BE49-F238E27FC236}">
                <a16:creationId xmlns:a16="http://schemas.microsoft.com/office/drawing/2014/main" id="{D302C49F-C2D3-197D-3CD8-A6A113CE335E}"/>
              </a:ext>
            </a:extLst>
          </p:cNvPr>
          <p:cNvPicPr preferRelativeResize="0"/>
          <p:nvPr/>
        </p:nvPicPr>
        <p:blipFill rotWithShape="1">
          <a:blip r:embed="rId8">
            <a:alphaModFix/>
          </a:blip>
          <a:srcRect/>
          <a:stretch/>
        </p:blipFill>
        <p:spPr>
          <a:xfrm>
            <a:off x="10234810" y="5190660"/>
            <a:ext cx="1957190" cy="170273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
        <p:cNvGrpSpPr/>
        <p:nvPr/>
      </p:nvGrpSpPr>
      <p:grpSpPr>
        <a:xfrm>
          <a:off x="0" y="0"/>
          <a:ext cx="0" cy="0"/>
          <a:chOff x="0" y="0"/>
          <a:chExt cx="0" cy="0"/>
        </a:xfrm>
      </p:grpSpPr>
      <p:sp>
        <p:nvSpPr>
          <p:cNvPr id="370" name="Google Shape;370;p24"/>
          <p:cNvSpPr txBox="1">
            <a:spLocks noGrp="1"/>
          </p:cNvSpPr>
          <p:nvPr>
            <p:ph type="title"/>
          </p:nvPr>
        </p:nvSpPr>
        <p:spPr>
          <a:xfrm>
            <a:off x="1206212" y="1588568"/>
            <a:ext cx="6365020" cy="40757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sz="7200" dirty="0">
                <a:latin typeface="Times New Roman" panose="02020603050405020304" pitchFamily="18" charset="0"/>
                <a:ea typeface="Arial"/>
                <a:cs typeface="Times New Roman" panose="02020603050405020304" pitchFamily="18" charset="0"/>
                <a:sym typeface="Arial"/>
              </a:rPr>
              <a:t>Thank You for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Joining Us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This Week!! </a:t>
            </a:r>
            <a:endParaRPr sz="6000" dirty="0">
              <a:latin typeface="Times New Roman" panose="02020603050405020304" pitchFamily="18" charset="0"/>
              <a:cs typeface="Times New Roman" panose="02020603050405020304" pitchFamily="18" charset="0"/>
            </a:endParaRPr>
          </a:p>
        </p:txBody>
      </p:sp>
      <p:sp>
        <p:nvSpPr>
          <p:cNvPr id="371" name="Google Shape;371;p24"/>
          <p:cNvSpPr/>
          <p:nvPr/>
        </p:nvSpPr>
        <p:spPr>
          <a:xfrm>
            <a:off x="10088880" y="0"/>
            <a:ext cx="2103120" cy="6858000"/>
          </a:xfrm>
          <a:prstGeom prst="rect">
            <a:avLst/>
          </a:prstGeom>
          <a:solidFill>
            <a:srgbClr val="1F37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24"/>
          <p:cNvSpPr/>
          <p:nvPr/>
        </p:nvSpPr>
        <p:spPr>
          <a:xfrm>
            <a:off x="8915400" y="2358913"/>
            <a:ext cx="2140172" cy="2140172"/>
          </a:xfrm>
          <a:prstGeom prst="ellipse">
            <a:avLst/>
          </a:prstGeom>
          <a:solidFill>
            <a:srgbClr val="FFFFFF"/>
          </a:solidFill>
          <a:ln w="22225" cap="flat" cmpd="sng">
            <a:solidFill>
              <a:srgbClr val="F2C6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3" name="Google Shape;373;p24" descr="Picture 7"/>
          <p:cNvPicPr preferRelativeResize="0"/>
          <p:nvPr/>
        </p:nvPicPr>
        <p:blipFill rotWithShape="1">
          <a:blip r:embed="rId3">
            <a:alphaModFix/>
          </a:blip>
          <a:srcRect r="-9" b="651"/>
          <a:stretch/>
        </p:blipFill>
        <p:spPr>
          <a:xfrm>
            <a:off x="7263221" y="1193675"/>
            <a:ext cx="4477839" cy="4470647"/>
          </a:xfrm>
          <a:custGeom>
            <a:avLst/>
            <a:gdLst/>
            <a:ahLst/>
            <a:cxnLst/>
            <a:rect l="l" t="t" r="r" b="b"/>
            <a:pathLst>
              <a:path w="6057610" h="6057610" extrusionOk="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sp>
        <p:nvSpPr>
          <p:cNvPr id="374" name="Google Shape;374;p24"/>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4"/>
          <p:cNvSpPr/>
          <p:nvPr/>
        </p:nvSpPr>
        <p:spPr>
          <a:xfrm rot="10800000" flipH="1">
            <a:off x="1050233" y="6400797"/>
            <a:ext cx="9038648"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76" name="Google Shape;376;p24"/>
          <p:cNvSpPr txBox="1"/>
          <p:nvPr/>
        </p:nvSpPr>
        <p:spPr>
          <a:xfrm>
            <a:off x="1901070" y="6454796"/>
            <a:ext cx="71976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2024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4027321" y="1082226"/>
            <a:ext cx="6185454"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Times New Roman"/>
              <a:buNone/>
            </a:pPr>
            <a:r>
              <a:rPr lang="en-US" dirty="0">
                <a:latin typeface="Times New Roman"/>
                <a:ea typeface="Times New Roman"/>
                <a:cs typeface="Times New Roman"/>
                <a:sym typeface="Times New Roman"/>
              </a:rPr>
              <a:t>Medical Disclaimer </a:t>
            </a:r>
            <a:br>
              <a:rPr lang="en-US" dirty="0">
                <a:latin typeface="Calibri"/>
                <a:ea typeface="Calibri"/>
                <a:cs typeface="Calibri"/>
                <a:sym typeface="Calibri"/>
              </a:rPr>
            </a:br>
            <a:endParaRPr dirty="0"/>
          </a:p>
        </p:txBody>
      </p:sp>
      <p:sp>
        <p:nvSpPr>
          <p:cNvPr id="114" name="Google Shape;114;p3"/>
          <p:cNvSpPr txBox="1">
            <a:spLocks noGrp="1"/>
          </p:cNvSpPr>
          <p:nvPr>
            <p:ph type="body" idx="1"/>
          </p:nvPr>
        </p:nvSpPr>
        <p:spPr>
          <a:xfrm>
            <a:off x="3796748" y="1788729"/>
            <a:ext cx="7255565" cy="4235983"/>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120000"/>
              </a:lnSpc>
              <a:spcBef>
                <a:spcPts val="0"/>
              </a:spcBef>
              <a:spcAft>
                <a:spcPts val="0"/>
              </a:spcAft>
              <a:buClr>
                <a:schemeClr val="dk1"/>
              </a:buClr>
              <a:buSzPct val="100000"/>
              <a:buNone/>
            </a:pPr>
            <a:r>
              <a:rPr lang="en-US" dirty="0">
                <a:latin typeface="Times New Roman"/>
                <a:ea typeface="Times New Roman"/>
                <a:cs typeface="Times New Roman"/>
                <a:sym typeface="Times New Roman"/>
              </a:rPr>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a:t>
            </a:r>
            <a:r>
              <a:rPr lang="en-US" b="1" dirty="0">
                <a:latin typeface="Times New Roman"/>
                <a:ea typeface="Times New Roman"/>
                <a:cs typeface="Times New Roman"/>
                <a:sym typeface="Times New Roman"/>
              </a:rPr>
              <a:t>This is Confidential. Do not distribute</a:t>
            </a:r>
            <a:r>
              <a:rPr lang="en-US" dirty="0">
                <a:latin typeface="Times New Roman"/>
                <a:ea typeface="Times New Roman"/>
                <a:cs typeface="Times New Roman"/>
                <a:sym typeface="Times New Roman"/>
              </a:rPr>
              <a:t>—for scientific educational purposes only.  </a:t>
            </a:r>
            <a:endParaRPr dirty="0"/>
          </a:p>
          <a:p>
            <a:pPr marL="0" lvl="0" indent="0" algn="l" rtl="0">
              <a:lnSpc>
                <a:spcPct val="90000"/>
              </a:lnSpc>
              <a:spcBef>
                <a:spcPts val="1000"/>
              </a:spcBef>
              <a:spcAft>
                <a:spcPts val="0"/>
              </a:spcAft>
              <a:buClr>
                <a:schemeClr val="dk1"/>
              </a:buClr>
              <a:buSzPct val="100000"/>
              <a:buNone/>
            </a:pPr>
            <a:endParaRPr dirty="0"/>
          </a:p>
        </p:txBody>
      </p:sp>
      <p:sp>
        <p:nvSpPr>
          <p:cNvPr id="115" name="Google Shape;115;p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 name="Google Shape;116;p3" descr="Picture 7"/>
          <p:cNvPicPr preferRelativeResize="0"/>
          <p:nvPr/>
        </p:nvPicPr>
        <p:blipFill rotWithShape="1">
          <a:blip r:embed="rId3">
            <a:alphaModFix/>
          </a:blip>
          <a:srcRect/>
          <a:stretch/>
        </p:blipFill>
        <p:spPr>
          <a:xfrm>
            <a:off x="128740" y="2027583"/>
            <a:ext cx="3055560" cy="3070915"/>
          </a:xfrm>
          <a:prstGeom prst="rect">
            <a:avLst/>
          </a:prstGeom>
          <a:noFill/>
          <a:ln>
            <a:noFill/>
          </a:ln>
        </p:spPr>
      </p:pic>
      <p:sp>
        <p:nvSpPr>
          <p:cNvPr id="117" name="Google Shape;117;p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p:cNvSpPr txBox="1"/>
          <p:nvPr/>
        </p:nvSpPr>
        <p:spPr>
          <a:xfrm>
            <a:off x="2800856" y="6444519"/>
            <a:ext cx="76405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2024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4" name="Google Shape;124;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5" name="Google Shape;125;p4" descr="A picture containing text, person, person&#10;&#10;Description automatically generated"/>
          <p:cNvPicPr preferRelativeResize="0">
            <a:picLocks noGrp="1"/>
          </p:cNvPicPr>
          <p:nvPr>
            <p:ph type="body" idx="1"/>
          </p:nvPr>
        </p:nvPicPr>
        <p:blipFill rotWithShape="1">
          <a:blip r:embed="rId3">
            <a:alphaModFix/>
          </a:blip>
          <a:srcRect b="443"/>
          <a:stretch/>
        </p:blipFill>
        <p:spPr>
          <a:xfrm>
            <a:off x="1" y="1"/>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5"/>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b="0" i="0" u="none" strike="noStrike">
                <a:latin typeface="Times New Roman"/>
                <a:ea typeface="Times New Roman"/>
                <a:cs typeface="Times New Roman"/>
                <a:sym typeface="Times New Roman"/>
              </a:rPr>
              <a:t>DR. NORBERT KETSKÉS, MD </a:t>
            </a:r>
            <a:endParaRPr>
              <a:latin typeface="Times New Roman"/>
              <a:ea typeface="Times New Roman"/>
              <a:cs typeface="Times New Roman"/>
              <a:sym typeface="Times New Roman"/>
            </a:endParaRPr>
          </a:p>
        </p:txBody>
      </p:sp>
      <p:sp>
        <p:nvSpPr>
          <p:cNvPr id="133" name="Google Shape;133;p5"/>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4" name="Google Shape;134;p5"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35" name="Google Shape;135;p5"/>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5"/>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700"/>
              <a:buChar char="•"/>
            </a:pPr>
            <a:r>
              <a:rPr lang="en-US" sz="1700" b="0" i="0" u="none" strike="noStrike" dirty="0">
                <a:latin typeface="Times New Roman"/>
                <a:ea typeface="Times New Roman"/>
                <a:cs typeface="Times New Roman"/>
                <a:sym typeface="Times New Roman"/>
              </a:rPr>
              <a:t>Dr. Norbert Ketskés M.D. is one the most acknowledged gastroenterologist in Hungary, specializing in natural and organic nutritional solutions, leading the well-known Primus Labor, a private clinic offering personalized nutritional advices to its patients.</a:t>
            </a:r>
            <a:endParaRPr lang="en-US" sz="1700" i="0" u="none" strike="noStrike" dirty="0">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1700"/>
              <a:buChar char="•"/>
            </a:pPr>
            <a:r>
              <a:rPr lang="en-US" sz="1700" b="0" i="0" u="none" strike="noStrike" dirty="0">
                <a:latin typeface="Times New Roman"/>
                <a:ea typeface="Times New Roman"/>
                <a:cs typeface="Times New Roman"/>
                <a:sym typeface="Times New Roman"/>
              </a:rPr>
              <a:t>Scientific Adviser of ISNS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Medical Partner of the Hungarian Olympic Committee since 2015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Member of the Medical board of Hungarian Karate Association since 2015</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Leader of the Primus Labor Private Medical Clinic since 2013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Working as a Family Doctor 1999 – 2012</a:t>
            </a:r>
            <a:endParaRPr dirty="0"/>
          </a:p>
          <a:p>
            <a:pPr marL="228600" lvl="0" indent="-120650" algn="l" rtl="0">
              <a:lnSpc>
                <a:spcPct val="90000"/>
              </a:lnSpc>
              <a:spcBef>
                <a:spcPts val="1000"/>
              </a:spcBef>
              <a:spcAft>
                <a:spcPts val="0"/>
              </a:spcAft>
              <a:buClr>
                <a:schemeClr val="dk1"/>
              </a:buClr>
              <a:buSzPts val="1700"/>
              <a:buNone/>
            </a:pPr>
            <a:endParaRPr sz="1700" dirty="0"/>
          </a:p>
        </p:txBody>
      </p:sp>
      <p:sp>
        <p:nvSpPr>
          <p:cNvPr id="137" name="Google Shape;137;p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8" name="Google Shape;138;p5"/>
          <p:cNvSpPr txBox="1"/>
          <p:nvPr/>
        </p:nvSpPr>
        <p:spPr>
          <a:xfrm>
            <a:off x="1982128" y="6453058"/>
            <a:ext cx="83082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2024</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6"/>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6"/>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Times New Roman"/>
              <a:buNone/>
            </a:pPr>
            <a:r>
              <a:rPr lang="en-US" b="0" i="0" u="none" strike="noStrike">
                <a:solidFill>
                  <a:srgbClr val="000000"/>
                </a:solidFill>
                <a:latin typeface="Times New Roman"/>
                <a:ea typeface="Times New Roman"/>
                <a:cs typeface="Times New Roman"/>
                <a:sym typeface="Times New Roman"/>
              </a:rPr>
              <a:t>CSISZTU ZSUZSA </a:t>
            </a:r>
            <a:endParaRPr>
              <a:latin typeface="Times New Roman"/>
              <a:ea typeface="Times New Roman"/>
              <a:cs typeface="Times New Roman"/>
              <a:sym typeface="Times New Roman"/>
            </a:endParaRPr>
          </a:p>
        </p:txBody>
      </p:sp>
      <p:sp>
        <p:nvSpPr>
          <p:cNvPr id="146" name="Google Shape;146;p6"/>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 name="Google Shape;147;p6"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48" name="Google Shape;148;p6"/>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Television - Presenter, Anchor, Editor, Journalist and Sports Lawyer, Sport-diplomat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Giro d’Italia Grande Partenza, (Road-Cycling World -Tour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FINA (Swimming and Waters poets World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 2022 Vice-President of the Hungarian Sports Journalists’ Association</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Member of the Hungarian Olympic Committee </a:t>
            </a:r>
            <a:br>
              <a:rPr lang="en-US" sz="1800" b="0" i="0" u="none" strike="noStrike">
                <a:solidFill>
                  <a:srgbClr val="000000"/>
                </a:solidFill>
                <a:latin typeface="Times New Roman"/>
                <a:ea typeface="Times New Roman"/>
                <a:cs typeface="Times New Roman"/>
                <a:sym typeface="Times New Roman"/>
              </a:rPr>
            </a:br>
            <a:r>
              <a:rPr lang="en-US" sz="1800" b="0" i="0" u="none" strike="noStrike">
                <a:solidFill>
                  <a:srgbClr val="000000"/>
                </a:solidFill>
                <a:latin typeface="Times New Roman"/>
                <a:ea typeface="Times New Roman"/>
                <a:cs typeface="Times New Roman"/>
                <a:sym typeface="Times New Roman"/>
              </a:rPr>
              <a:t>Member of the Advisory Board of the Hungarian Olympic Academy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Newly Elected Vice-President of the International Sports Journalists Association, the first female ever in the field from her homeland, and third globally since 1924 (AIPS)</a:t>
            </a:r>
            <a:endParaRPr/>
          </a:p>
          <a:p>
            <a:pPr marL="228600" lvl="0" indent="-120650" algn="l" rtl="0">
              <a:lnSpc>
                <a:spcPct val="90000"/>
              </a:lnSpc>
              <a:spcBef>
                <a:spcPts val="0"/>
              </a:spcBef>
              <a:spcAft>
                <a:spcPts val="0"/>
              </a:spcAft>
              <a:buClr>
                <a:schemeClr val="dk1"/>
              </a:buClr>
              <a:buSzPts val="1700"/>
              <a:buNone/>
            </a:pPr>
            <a:endParaRPr sz="1700"/>
          </a:p>
        </p:txBody>
      </p:sp>
      <p:sp>
        <p:nvSpPr>
          <p:cNvPr id="150" name="Google Shape;150;p6"/>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1" name="Google Shape;151;p6"/>
          <p:cNvSpPr txBox="1"/>
          <p:nvPr/>
        </p:nvSpPr>
        <p:spPr>
          <a:xfrm>
            <a:off x="2272179" y="6453058"/>
            <a:ext cx="77281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2024</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7" name="Google Shape;157;p7"/>
          <p:cNvSpPr txBox="1">
            <a:spLocks noGrp="1"/>
          </p:cNvSpPr>
          <p:nvPr>
            <p:ph type="title"/>
          </p:nvPr>
        </p:nvSpPr>
        <p:spPr>
          <a:xfrm>
            <a:off x="3013533" y="732382"/>
            <a:ext cx="7215165" cy="65912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Times New Roman"/>
              <a:buNone/>
            </a:pPr>
            <a:r>
              <a:rPr lang="en-US" sz="4000" dirty="0">
                <a:latin typeface="Times New Roman" panose="02020603050405020304" pitchFamily="18" charset="0"/>
                <a:ea typeface="Arial"/>
                <a:cs typeface="Times New Roman" panose="02020603050405020304" pitchFamily="18" charset="0"/>
                <a:sym typeface="Arial"/>
              </a:rPr>
              <a:t>What is Hypothyroidism?</a:t>
            </a:r>
            <a:br>
              <a:rPr lang="en-US" sz="3400" dirty="0">
                <a:latin typeface="Arial"/>
                <a:ea typeface="Arial"/>
                <a:cs typeface="Arial"/>
                <a:sym typeface="Arial"/>
              </a:rPr>
            </a:br>
            <a:endParaRPr sz="3400" dirty="0">
              <a:latin typeface="Arial"/>
              <a:ea typeface="Arial"/>
              <a:cs typeface="Arial"/>
              <a:sym typeface="Arial"/>
            </a:endParaRPr>
          </a:p>
        </p:txBody>
      </p:sp>
      <p:grpSp>
        <p:nvGrpSpPr>
          <p:cNvPr id="158" name="Google Shape;158;p7"/>
          <p:cNvGrpSpPr/>
          <p:nvPr/>
        </p:nvGrpSpPr>
        <p:grpSpPr>
          <a:xfrm>
            <a:off x="0" y="0"/>
            <a:ext cx="885825" cy="6858000"/>
            <a:chOff x="0" y="0"/>
            <a:chExt cx="885825" cy="6858000"/>
          </a:xfrm>
        </p:grpSpPr>
        <p:sp>
          <p:nvSpPr>
            <p:cNvPr id="159" name="Google Shape;159;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txBody>
            <a:bodyPr/>
            <a:lstStyle/>
            <a:p>
              <a:endParaRPr lang="en-US"/>
            </a:p>
          </p:txBody>
        </p:sp>
        <p:sp>
          <p:nvSpPr>
            <p:cNvPr id="160" name="Google Shape;160;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1" name="Google Shape;161;p7"/>
          <p:cNvSpPr txBox="1">
            <a:spLocks noGrp="1"/>
          </p:cNvSpPr>
          <p:nvPr>
            <p:ph type="body" idx="1"/>
          </p:nvPr>
        </p:nvSpPr>
        <p:spPr>
          <a:xfrm>
            <a:off x="1163522" y="2163368"/>
            <a:ext cx="6098581" cy="4262919"/>
          </a:xfrm>
          <a:prstGeom prst="rect">
            <a:avLst/>
          </a:prstGeom>
          <a:noFill/>
          <a:ln>
            <a:noFill/>
          </a:ln>
        </p:spPr>
        <p:txBody>
          <a:bodyPr spcFirstLastPara="1" wrap="square" lIns="91425" tIns="45700" rIns="91425" bIns="45700" anchor="t" anchorCtr="0">
            <a:normAutofit/>
          </a:bodyPr>
          <a:lstStyle/>
          <a:p>
            <a:pPr marL="342900">
              <a:spcBef>
                <a:spcPts val="0"/>
              </a:spcBef>
              <a:buSzPts val="2000"/>
            </a:pPr>
            <a:r>
              <a:rPr lang="en-US" sz="2400" dirty="0">
                <a:latin typeface="Times New Roman" panose="02020603050405020304" pitchFamily="18" charset="0"/>
                <a:cs typeface="Times New Roman" panose="02020603050405020304" pitchFamily="18" charset="0"/>
                <a:sym typeface="Calibri"/>
              </a:rPr>
              <a:t>Hypothyroidism is a common condition where the thyroid does not create and release enough thyroid</a:t>
            </a:r>
            <a:r>
              <a:rPr lang="en-US" sz="2400" dirty="0">
                <a:latin typeface="Times New Roman" panose="02020603050405020304" pitchFamily="18" charset="0"/>
                <a:cs typeface="Times New Roman" panose="02020603050405020304" pitchFamily="18" charset="0"/>
              </a:rPr>
              <a:t> hormone into the bloodstream. This makes your metabolism slow down. </a:t>
            </a:r>
          </a:p>
          <a:p>
            <a:pPr marL="342900">
              <a:spcBef>
                <a:spcPts val="0"/>
              </a:spcBef>
              <a:buSzPts val="2000"/>
            </a:pPr>
            <a:r>
              <a:rPr lang="en-US" sz="2400" dirty="0">
                <a:latin typeface="Times New Roman" panose="02020603050405020304" pitchFamily="18" charset="0"/>
                <a:cs typeface="Times New Roman" panose="02020603050405020304" pitchFamily="18" charset="0"/>
              </a:rPr>
              <a:t>It is also called an underactive thyroid, hypothyroidism can make you feel tired, gain weight and be unable to tolerate cold temperatures. </a:t>
            </a:r>
          </a:p>
          <a:p>
            <a:pPr marL="342900">
              <a:spcBef>
                <a:spcPts val="0"/>
              </a:spcBef>
              <a:buSzPts val="2000"/>
            </a:pPr>
            <a:r>
              <a:rPr lang="en-US" sz="2400" dirty="0">
                <a:latin typeface="Times New Roman" panose="02020603050405020304" pitchFamily="18" charset="0"/>
                <a:cs typeface="Times New Roman" panose="02020603050405020304" pitchFamily="18" charset="0"/>
              </a:rPr>
              <a:t>The main treatment for hypothyroidism is hormone replacement therapy.  </a:t>
            </a:r>
            <a:endParaRPr lang="en-US" sz="1400" dirty="0">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ts val="2000"/>
              <a:buNone/>
            </a:pPr>
            <a:endParaRPr lang="en-US" sz="2400" dirty="0">
              <a:latin typeface="Times New Roman"/>
              <a:ea typeface="Times New Roman"/>
              <a:cs typeface="Times New Roman"/>
              <a:sym typeface="Times New Roman"/>
            </a:endParaRPr>
          </a:p>
        </p:txBody>
      </p:sp>
      <p:sp>
        <p:nvSpPr>
          <p:cNvPr id="162" name="Google Shape;162;p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7"/>
          <p:cNvSpPr txBox="1"/>
          <p:nvPr/>
        </p:nvSpPr>
        <p:spPr>
          <a:xfrm>
            <a:off x="1765751" y="663162"/>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7"/>
          <p:cNvSpPr/>
          <p:nvPr/>
        </p:nvSpPr>
        <p:spPr>
          <a:xfrm rot="10800000" flipH="1">
            <a:off x="1050232" y="6355291"/>
            <a:ext cx="11141767" cy="502709"/>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6" name="Google Shape;166;p7"/>
          <p:cNvSpPr txBox="1"/>
          <p:nvPr/>
        </p:nvSpPr>
        <p:spPr>
          <a:xfrm>
            <a:off x="2999574" y="6399014"/>
            <a:ext cx="92746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20234</a:t>
            </a:r>
            <a:endParaRPr dirty="0"/>
          </a:p>
        </p:txBody>
      </p:sp>
      <p:sp>
        <p:nvSpPr>
          <p:cNvPr id="2" name="AutoShape 2" descr="High Blood Pressure and Vascular Disease — Vascular Cures">
            <a:extLst>
              <a:ext uri="{FF2B5EF4-FFF2-40B4-BE49-F238E27FC236}">
                <a16:creationId xmlns:a16="http://schemas.microsoft.com/office/drawing/2014/main" id="{AFFD30C6-C7FC-34D2-DEB3-34EF7F331E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Hypothyroidism - MedTour">
            <a:extLst>
              <a:ext uri="{FF2B5EF4-FFF2-40B4-BE49-F238E27FC236}">
                <a16:creationId xmlns:a16="http://schemas.microsoft.com/office/drawing/2014/main" id="{1CCFDEEC-CF6C-DAEA-C699-4B75419E0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3577" y="2511211"/>
            <a:ext cx="4275506" cy="28490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364970" y="686056"/>
            <a:ext cx="10515600" cy="88442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Times New Roman"/>
              <a:buNone/>
            </a:pPr>
            <a:r>
              <a:rPr lang="en-US" dirty="0">
                <a:latin typeface="+mj-lt"/>
              </a:rPr>
              <a:t>Hypothyroidism </a:t>
            </a:r>
            <a:endParaRPr dirty="0">
              <a:latin typeface="+mj-lt"/>
            </a:endParaRPr>
          </a:p>
        </p:txBody>
      </p:sp>
      <p:sp>
        <p:nvSpPr>
          <p:cNvPr id="236" name="Google Shape;236;p12"/>
          <p:cNvSpPr txBox="1">
            <a:spLocks noGrp="1"/>
          </p:cNvSpPr>
          <p:nvPr>
            <p:ph type="body" idx="1"/>
          </p:nvPr>
        </p:nvSpPr>
        <p:spPr>
          <a:xfrm>
            <a:off x="1619184" y="1815790"/>
            <a:ext cx="4578329" cy="4339695"/>
          </a:xfrm>
          <a:prstGeom prst="rect">
            <a:avLst/>
          </a:prstGeom>
          <a:noFill/>
          <a:ln>
            <a:noFill/>
          </a:ln>
        </p:spPr>
        <p:txBody>
          <a:bodyPr spcFirstLastPara="1" wrap="square" lIns="91425" tIns="45700" rIns="91425" bIns="45700" anchor="t" anchorCtr="0">
            <a:noAutofit/>
          </a:bodyPr>
          <a:lstStyle/>
          <a:p>
            <a:pPr marL="0" indent="0">
              <a:spcBef>
                <a:spcPts val="0"/>
              </a:spcBef>
              <a:buSzPts val="1500"/>
              <a:buNone/>
            </a:pPr>
            <a:endParaRPr lang="en-US" sz="2400" dirty="0">
              <a:latin typeface="Times New Roman" panose="02020603050405020304" pitchFamily="18" charset="0"/>
              <a:cs typeface="Times New Roman" panose="02020603050405020304" pitchFamily="18" charset="0"/>
            </a:endParaRPr>
          </a:p>
          <a:p>
            <a:pPr marL="342900">
              <a:spcBef>
                <a:spcPts val="0"/>
              </a:spcBef>
              <a:buSzPts val="1500"/>
            </a:pPr>
            <a:r>
              <a:rPr lang="en-US" sz="2400" dirty="0">
                <a:latin typeface="Times New Roman" panose="02020603050405020304" pitchFamily="18" charset="0"/>
                <a:cs typeface="Times New Roman" panose="02020603050405020304" pitchFamily="18" charset="0"/>
              </a:rPr>
              <a:t>Hypothyroidism may not cause noticeable symptoms in its early stages.</a:t>
            </a:r>
          </a:p>
          <a:p>
            <a:pPr marL="0" indent="0">
              <a:spcBef>
                <a:spcPts val="0"/>
              </a:spcBef>
              <a:buSzPts val="1500"/>
              <a:buNone/>
            </a:pPr>
            <a:r>
              <a:rPr lang="en-US" sz="2400" dirty="0">
                <a:latin typeface="Times New Roman" panose="02020603050405020304" pitchFamily="18" charset="0"/>
                <a:cs typeface="Times New Roman" panose="02020603050405020304" pitchFamily="18" charset="0"/>
              </a:rPr>
              <a:t> </a:t>
            </a:r>
          </a:p>
          <a:p>
            <a:pPr marL="342900">
              <a:spcBef>
                <a:spcPts val="0"/>
              </a:spcBef>
              <a:buSzPts val="1500"/>
            </a:pPr>
            <a:r>
              <a:rPr lang="en-US" sz="2400" dirty="0">
                <a:latin typeface="Times New Roman" panose="02020603050405020304" pitchFamily="18" charset="0"/>
                <a:cs typeface="Times New Roman" panose="02020603050405020304" pitchFamily="18" charset="0"/>
              </a:rPr>
              <a:t>Over time, hypothyroidism that is not treated can lead to other health problems, such as high cholesterol and heart problems. </a:t>
            </a:r>
          </a:p>
          <a:p>
            <a:pPr marL="0" indent="0">
              <a:spcBef>
                <a:spcPts val="0"/>
              </a:spcBef>
              <a:buSzPts val="1500"/>
              <a:buNone/>
            </a:pPr>
            <a:endParaRPr lang="en-US" sz="2400" dirty="0">
              <a:latin typeface="Times New Roman" panose="02020603050405020304" pitchFamily="18" charset="0"/>
              <a:cs typeface="Times New Roman" panose="02020603050405020304" pitchFamily="18" charset="0"/>
            </a:endParaRPr>
          </a:p>
          <a:p>
            <a:pPr marL="342900">
              <a:spcBef>
                <a:spcPts val="0"/>
              </a:spcBef>
              <a:buSzPts val="1500"/>
            </a:pPr>
            <a:r>
              <a:rPr lang="en-US" sz="2400" dirty="0">
                <a:latin typeface="Times New Roman" panose="02020603050405020304" pitchFamily="18" charset="0"/>
                <a:cs typeface="Times New Roman" panose="02020603050405020304" pitchFamily="18" charset="0"/>
              </a:rPr>
              <a:t>Blood tests are used to diagnose hypothyroidism.</a:t>
            </a:r>
          </a:p>
          <a:p>
            <a:pPr marL="0" indent="0">
              <a:spcBef>
                <a:spcPts val="0"/>
              </a:spcBef>
              <a:buSzPts val="1500"/>
              <a:buNone/>
            </a:pPr>
            <a:endParaRPr lang="en-US" sz="1400" dirty="0">
              <a:latin typeface="Times New Roman" panose="02020603050405020304" pitchFamily="18" charset="0"/>
              <a:cs typeface="Times New Roman" panose="02020603050405020304" pitchFamily="18" charset="0"/>
            </a:endParaRPr>
          </a:p>
        </p:txBody>
      </p:sp>
      <p:sp>
        <p:nvSpPr>
          <p:cNvPr id="237" name="Google Shape;237;p12"/>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2024 </a:t>
            </a:r>
            <a:endParaRPr dirty="0"/>
          </a:p>
        </p:txBody>
      </p:sp>
      <p:pic>
        <p:nvPicPr>
          <p:cNvPr id="2" name="Picture 4" descr="Better management of Hypothyroidism with Ayurveda: | Chandigarh Ayurved &amp;  Panchakarma Centre">
            <a:extLst>
              <a:ext uri="{FF2B5EF4-FFF2-40B4-BE49-F238E27FC236}">
                <a16:creationId xmlns:a16="http://schemas.microsoft.com/office/drawing/2014/main" id="{22373A47-96F6-5FAF-0373-3B4CB52BF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464" y="2062131"/>
            <a:ext cx="5243603" cy="3495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050232" y="334779"/>
            <a:ext cx="10515600" cy="88442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Times New Roman"/>
              <a:buNone/>
            </a:pPr>
            <a:r>
              <a:rPr lang="en-US" dirty="0">
                <a:latin typeface="+mj-lt"/>
              </a:rPr>
              <a:t>How Does the Thyroid Work? </a:t>
            </a:r>
            <a:endParaRPr dirty="0">
              <a:latin typeface="+mj-lt"/>
            </a:endParaRPr>
          </a:p>
        </p:txBody>
      </p:sp>
      <p:sp>
        <p:nvSpPr>
          <p:cNvPr id="237" name="Google Shape;237;p12"/>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2024 </a:t>
            </a:r>
            <a:endParaRPr dirty="0"/>
          </a:p>
        </p:txBody>
      </p:sp>
      <p:sp>
        <p:nvSpPr>
          <p:cNvPr id="4" name="Text Placeholder 3">
            <a:extLst>
              <a:ext uri="{FF2B5EF4-FFF2-40B4-BE49-F238E27FC236}">
                <a16:creationId xmlns:a16="http://schemas.microsoft.com/office/drawing/2014/main" id="{936939A9-DF25-9483-0940-3D507FB0E225}"/>
              </a:ext>
            </a:extLst>
          </p:cNvPr>
          <p:cNvSpPr>
            <a:spLocks noGrp="1"/>
          </p:cNvSpPr>
          <p:nvPr>
            <p:ph type="body" idx="1"/>
          </p:nvPr>
        </p:nvSpPr>
        <p:spPr>
          <a:xfrm>
            <a:off x="1363315" y="1553979"/>
            <a:ext cx="10515600" cy="4351338"/>
          </a:xfrm>
        </p:spPr>
        <p:txBody>
          <a:bodyPr>
            <a:normAutofit fontScale="92500" lnSpcReduction="20000"/>
          </a:bodyPr>
          <a:lstStyle/>
          <a:p>
            <a:pPr lvl="0" indent="-457200" algn="l" rtl="0">
              <a:lnSpc>
                <a:spcPct val="100000"/>
              </a:lnSpc>
              <a:spcBef>
                <a:spcPts val="0"/>
              </a:spcBef>
              <a:spcAft>
                <a:spcPts val="0"/>
              </a:spcAft>
              <a:buClr>
                <a:schemeClr val="dk1"/>
              </a:buClr>
              <a:buSzPct val="100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thyroid gland is a small, butterfly-shaped organ located in the front of your neck.</a:t>
            </a:r>
          </a:p>
          <a:p>
            <a:pPr lvl="0" indent="-457200" algn="l" rtl="0">
              <a:lnSpc>
                <a:spcPct val="100000"/>
              </a:lnSpc>
              <a:spcBef>
                <a:spcPts val="0"/>
              </a:spcBef>
              <a:spcAft>
                <a:spcPts val="0"/>
              </a:spcAft>
              <a:buClr>
                <a:schemeClr val="dk1"/>
              </a:buClr>
              <a:buSzPct val="100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main job of the thyroid is to control your metabolism. Metabolism is the process your body uses to transform food to energy your body uses to function. </a:t>
            </a:r>
          </a:p>
          <a:p>
            <a:pPr lvl="0" indent="-457200" algn="l" rtl="0">
              <a:lnSpc>
                <a:spcPct val="100000"/>
              </a:lnSpc>
              <a:spcBef>
                <a:spcPts val="0"/>
              </a:spcBef>
              <a:spcAft>
                <a:spcPts val="0"/>
              </a:spcAft>
              <a:buClr>
                <a:schemeClr val="dk1"/>
              </a:buClr>
              <a:buSzPct val="100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thyroid created hormones T4 and T3 to control metabolism. These hormones work throughout the body to tell the body’s cells how much energy to use. They control body temperature and heart rate. </a:t>
            </a:r>
          </a:p>
          <a:p>
            <a:pPr lvl="0" indent="-457200" algn="l" rtl="0">
              <a:lnSpc>
                <a:spcPct val="100000"/>
              </a:lnSpc>
              <a:spcBef>
                <a:spcPts val="0"/>
              </a:spcBef>
              <a:spcAft>
                <a:spcPts val="0"/>
              </a:spcAft>
              <a:buClr>
                <a:schemeClr val="dk1"/>
              </a:buClr>
              <a:buSzPct val="100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When the thyroid does not work correctly, it’s constantly making hormones to replace what’s being used. This keeps your metabolism functioning and all your body’s systems in check. </a:t>
            </a:r>
          </a:p>
          <a:p>
            <a:pPr lvl="0" indent="-457200" algn="l" rtl="0">
              <a:lnSpc>
                <a:spcPct val="100000"/>
              </a:lnSpc>
              <a:spcBef>
                <a:spcPts val="0"/>
              </a:spcBef>
              <a:spcAft>
                <a:spcPts val="0"/>
              </a:spcAft>
              <a:buClr>
                <a:schemeClr val="dk1"/>
              </a:buClr>
              <a:buSzPct val="1000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When the level of thyroid hormones is insufficient, it leads to hypothyroidism.</a:t>
            </a:r>
          </a:p>
        </p:txBody>
      </p:sp>
    </p:spTree>
    <p:extLst>
      <p:ext uri="{BB962C8B-B14F-4D97-AF65-F5344CB8AC3E}">
        <p14:creationId xmlns:p14="http://schemas.microsoft.com/office/powerpoint/2010/main" val="205983294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NS Case Study Call-Non-Hodgkins Lymphoma 4.26.23...... (2)" id="{78089E9E-984F-6D4D-A878-3277714DE688}" vid="{77199D0D-4D57-5844-B68D-978BE1AE84F1}"/>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25</TotalTime>
  <Words>2341</Words>
  <Application>Microsoft Macintosh PowerPoint</Application>
  <PresentationFormat>Widescreen</PresentationFormat>
  <Paragraphs>156</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Lustria</vt:lpstr>
      <vt:lpstr>Arial</vt:lpstr>
      <vt:lpstr>Times New Roman</vt:lpstr>
      <vt:lpstr>Sorts Mill Goudy</vt:lpstr>
      <vt:lpstr>Calibri</vt:lpstr>
      <vt:lpstr>Office Theme</vt:lpstr>
      <vt:lpstr>   We will get started shortly.</vt:lpstr>
      <vt:lpstr>ISNS  CASE STUDY</vt:lpstr>
      <vt:lpstr>Medical Disclaimer  </vt:lpstr>
      <vt:lpstr>PowerPoint Presentation</vt:lpstr>
      <vt:lpstr>DR. NORBERT KETSKÉS, MD </vt:lpstr>
      <vt:lpstr>CSISZTU ZSUZSA </vt:lpstr>
      <vt:lpstr>What is Hypothyroidism? </vt:lpstr>
      <vt:lpstr>Hypothyroidism </vt:lpstr>
      <vt:lpstr>How Does the Thyroid Work? </vt:lpstr>
      <vt:lpstr>Symptoms </vt:lpstr>
      <vt:lpstr>Causes of Hypothyroidism  </vt:lpstr>
      <vt:lpstr>Diagnosing Hypothyroidism </vt:lpstr>
      <vt:lpstr>CASE STUDY</vt:lpstr>
      <vt:lpstr>Conventional Treatment       </vt:lpstr>
      <vt:lpstr>Method </vt:lpstr>
      <vt:lpstr>Additional Treatment </vt:lpstr>
      <vt:lpstr>Results </vt:lpstr>
      <vt:lpstr>Research Studies </vt:lpstr>
      <vt:lpstr>Thyroid dysfunction: how concentration of toxic and essential elements contribute to risk of hypothyroidism, hyperthyroidism, and thyroid cancer  Maryam Rezaei, Seyed Yoosef Javadmoosavi, Borhan Mansouri, Nammam Ali Azadi, Omid Mehrpour, Samaneh Nakhaee</vt:lpstr>
      <vt:lpstr>Effect of zinc supplementation on thyroid hormone function. A case study of two college females Christy Maxwell, Stella Lucia Volpe </vt:lpstr>
      <vt:lpstr>Vitamin D Deficiency and Its Association with Thyroid Disease  Dr. Amal Mohammed Husein Mackawy, Bushra Mohammed AI-ayed, and Bashayer Mater AI-rashidi</vt:lpstr>
      <vt:lpstr>References</vt:lpstr>
      <vt:lpstr>Thank You for  Joining Us  This Week!!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We will get started shortly.</dc:title>
  <dc:creator>Tyger Fenton</dc:creator>
  <cp:lastModifiedBy>Tyger Fenton</cp:lastModifiedBy>
  <cp:revision>1</cp:revision>
  <dcterms:created xsi:type="dcterms:W3CDTF">2024-01-22T17:48:00Z</dcterms:created>
  <dcterms:modified xsi:type="dcterms:W3CDTF">2024-01-22T18:13:34Z</dcterms:modified>
</cp:coreProperties>
</file>